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83" r:id="rId1"/>
  </p:sldMasterIdLst>
  <p:notesMasterIdLst>
    <p:notesMasterId r:id="rId21"/>
  </p:notesMasterIdLst>
  <p:sldIdLst>
    <p:sldId id="256" r:id="rId2"/>
    <p:sldId id="257" r:id="rId3"/>
    <p:sldId id="262" r:id="rId4"/>
    <p:sldId id="263" r:id="rId5"/>
    <p:sldId id="264" r:id="rId6"/>
    <p:sldId id="305" r:id="rId7"/>
    <p:sldId id="266" r:id="rId8"/>
    <p:sldId id="306" r:id="rId9"/>
    <p:sldId id="307" r:id="rId10"/>
    <p:sldId id="308" r:id="rId11"/>
    <p:sldId id="309" r:id="rId12"/>
    <p:sldId id="310" r:id="rId13"/>
    <p:sldId id="311" r:id="rId14"/>
    <p:sldId id="268" r:id="rId15"/>
    <p:sldId id="312" r:id="rId16"/>
    <p:sldId id="313" r:id="rId17"/>
    <p:sldId id="269" r:id="rId18"/>
    <p:sldId id="270" r:id="rId19"/>
    <p:sldId id="314" r:id="rId20"/>
  </p:sldIdLst>
  <p:sldSz cx="9144000" cy="5143500" type="screen16x9"/>
  <p:notesSz cx="6858000" cy="9144000"/>
  <p:embeddedFontLst>
    <p:embeddedFont>
      <p:font typeface="Montserrat" panose="020B0604020202020204" charset="0"/>
      <p:regular r:id="rId22"/>
      <p:bold r:id="rId23"/>
      <p:italic r:id="rId24"/>
      <p:boldItalic r:id="rId25"/>
    </p:embeddedFont>
    <p:embeddedFont>
      <p:font typeface="Montserrat ExtraBold" panose="020B0604020202020204" charset="0"/>
      <p:bold r:id="rId26"/>
      <p:boldItalic r:id="rId27"/>
    </p:embeddedFont>
    <p:embeddedFont>
      <p:font typeface="Montserrat ExtraLight"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705BDD-2039-4435-B7DE-AE6097B676E4}">
  <a:tblStyle styleId="{4B705BDD-2039-4435-B7DE-AE6097B676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4660"/>
  </p:normalViewPr>
  <p:slideViewPr>
    <p:cSldViewPr snapToGrid="0">
      <p:cViewPr varScale="1">
        <p:scale>
          <a:sx n="94" d="100"/>
          <a:sy n="94" d="100"/>
        </p:scale>
        <p:origin x="6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s-BO" dirty="0"/>
              <a:t>Calidad</a:t>
            </a:r>
            <a:r>
              <a:rPr lang="es-BO" baseline="0" dirty="0"/>
              <a:t> Interna</a:t>
            </a:r>
            <a:endParaRPr lang="es-BO"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s-BO"/>
        </a:p>
      </c:txPr>
    </c:title>
    <c:autoTitleDeleted val="0"/>
    <c:plotArea>
      <c:layout/>
      <c:lineChart>
        <c:grouping val="standard"/>
        <c:varyColors val="0"/>
        <c:ser>
          <c:idx val="0"/>
          <c:order val="0"/>
          <c:tx>
            <c:strRef>
              <c:f>Hoja1!$B$1</c:f>
              <c:strCache>
                <c:ptCount val="1"/>
                <c:pt idx="0">
                  <c:v>Nivel Esperado</c:v>
                </c:pt>
              </c:strCache>
            </c:strRef>
          </c:tx>
          <c:spPr>
            <a:ln w="22225" cap="rnd">
              <a:solidFill>
                <a:schemeClr val="accent1"/>
              </a:solidFill>
            </a:ln>
            <a:effectLst>
              <a:glow rad="139700">
                <a:schemeClr val="accent1">
                  <a:satMod val="175000"/>
                  <a:alpha val="14000"/>
                </a:schemeClr>
              </a:glow>
            </a:effectLst>
          </c:spPr>
          <c:marker>
            <c:symbol val="none"/>
          </c:marker>
          <c:cat>
            <c:strRef>
              <c:f>Hoja1!$A$2:$A$11</c:f>
              <c:strCache>
                <c:ptCount val="10"/>
                <c:pt idx="0">
                  <c:v>Exactitud computacional</c:v>
                </c:pt>
                <c:pt idx="1">
                  <c:v>Precisión </c:v>
                </c:pt>
                <c:pt idx="2">
                  <c:v>Intercambiabilidad de datos</c:v>
                </c:pt>
                <c:pt idx="3">
                  <c:v>Consistencia interface</c:v>
                </c:pt>
                <c:pt idx="4">
                  <c:v>Audibilidad acceso</c:v>
                </c:pt>
                <c:pt idx="5">
                  <c:v>Contabilidad acceso</c:v>
                </c:pt>
                <c:pt idx="6">
                  <c:v>Integridad de la descripción</c:v>
                </c:pt>
                <c:pt idx="7">
                  <c:v>Funciones Evidentes</c:v>
                </c:pt>
                <c:pt idx="8">
                  <c:v>Integridad de la documentación de usuario y / o centro de ayuda</c:v>
                </c:pt>
                <c:pt idx="9">
                  <c:v>Interfaz de usuario aparición de personalización</c:v>
                </c:pt>
              </c:strCache>
            </c:strRef>
          </c:cat>
          <c:val>
            <c:numRef>
              <c:f>Hoja1!$B$2:$B$11</c:f>
              <c:numCache>
                <c:formatCode>General</c:formatCode>
                <c:ptCount val="10"/>
                <c:pt idx="0">
                  <c:v>0.7</c:v>
                </c:pt>
                <c:pt idx="1">
                  <c:v>0.7</c:v>
                </c:pt>
                <c:pt idx="2">
                  <c:v>1</c:v>
                </c:pt>
                <c:pt idx="3">
                  <c:v>1</c:v>
                </c:pt>
                <c:pt idx="4">
                  <c:v>0.45</c:v>
                </c:pt>
                <c:pt idx="5">
                  <c:v>1</c:v>
                </c:pt>
                <c:pt idx="6">
                  <c:v>0.7</c:v>
                </c:pt>
                <c:pt idx="7">
                  <c:v>1</c:v>
                </c:pt>
                <c:pt idx="8">
                  <c:v>0</c:v>
                </c:pt>
                <c:pt idx="9">
                  <c:v>0</c:v>
                </c:pt>
              </c:numCache>
            </c:numRef>
          </c:val>
          <c:smooth val="0"/>
          <c:extLst>
            <c:ext xmlns:c16="http://schemas.microsoft.com/office/drawing/2014/chart" uri="{C3380CC4-5D6E-409C-BE32-E72D297353CC}">
              <c16:uniqueId val="{00000000-5BB8-45F4-98F5-DBF1B9B4BEF0}"/>
            </c:ext>
          </c:extLst>
        </c:ser>
        <c:ser>
          <c:idx val="1"/>
          <c:order val="1"/>
          <c:tx>
            <c:strRef>
              <c:f>Hoja1!$C$1</c:f>
              <c:strCache>
                <c:ptCount val="1"/>
                <c:pt idx="0">
                  <c:v>Nivel Obtenido</c:v>
                </c:pt>
              </c:strCache>
            </c:strRef>
          </c:tx>
          <c:spPr>
            <a:ln w="22225" cap="rnd">
              <a:solidFill>
                <a:schemeClr val="accent2"/>
              </a:solidFill>
            </a:ln>
            <a:effectLst>
              <a:glow rad="139700">
                <a:schemeClr val="accent2">
                  <a:satMod val="175000"/>
                  <a:alpha val="14000"/>
                </a:schemeClr>
              </a:glow>
            </a:effectLst>
          </c:spPr>
          <c:marker>
            <c:symbol val="none"/>
          </c:marker>
          <c:cat>
            <c:strRef>
              <c:f>Hoja1!$A$2:$A$11</c:f>
              <c:strCache>
                <c:ptCount val="10"/>
                <c:pt idx="0">
                  <c:v>Exactitud computacional</c:v>
                </c:pt>
                <c:pt idx="1">
                  <c:v>Precisión </c:v>
                </c:pt>
                <c:pt idx="2">
                  <c:v>Intercambiabilidad de datos</c:v>
                </c:pt>
                <c:pt idx="3">
                  <c:v>Consistencia interface</c:v>
                </c:pt>
                <c:pt idx="4">
                  <c:v>Audibilidad acceso</c:v>
                </c:pt>
                <c:pt idx="5">
                  <c:v>Contabilidad acceso</c:v>
                </c:pt>
                <c:pt idx="6">
                  <c:v>Integridad de la descripción</c:v>
                </c:pt>
                <c:pt idx="7">
                  <c:v>Funciones Evidentes</c:v>
                </c:pt>
                <c:pt idx="8">
                  <c:v>Integridad de la documentación de usuario y / o centro de ayuda</c:v>
                </c:pt>
                <c:pt idx="9">
                  <c:v>Interfaz de usuario aparición de personalización</c:v>
                </c:pt>
              </c:strCache>
            </c:strRef>
          </c:cat>
          <c:val>
            <c:numRef>
              <c:f>Hoja1!$C$2:$C$11</c:f>
              <c:numCache>
                <c:formatCode>General</c:formatCode>
                <c:ptCount val="10"/>
                <c:pt idx="0">
                  <c:v>0.33</c:v>
                </c:pt>
                <c:pt idx="1">
                  <c:v>0.8</c:v>
                </c:pt>
                <c:pt idx="2">
                  <c:v>0.8</c:v>
                </c:pt>
                <c:pt idx="3">
                  <c:v>1</c:v>
                </c:pt>
                <c:pt idx="4">
                  <c:v>0.4</c:v>
                </c:pt>
                <c:pt idx="5">
                  <c:v>1</c:v>
                </c:pt>
                <c:pt idx="6">
                  <c:v>1</c:v>
                </c:pt>
                <c:pt idx="7">
                  <c:v>0.73</c:v>
                </c:pt>
                <c:pt idx="8">
                  <c:v>0</c:v>
                </c:pt>
                <c:pt idx="9">
                  <c:v>0</c:v>
                </c:pt>
              </c:numCache>
            </c:numRef>
          </c:val>
          <c:smooth val="0"/>
          <c:extLst>
            <c:ext xmlns:c16="http://schemas.microsoft.com/office/drawing/2014/chart" uri="{C3380CC4-5D6E-409C-BE32-E72D297353CC}">
              <c16:uniqueId val="{00000001-5BB8-45F4-98F5-DBF1B9B4BEF0}"/>
            </c:ext>
          </c:extLst>
        </c:ser>
        <c:dLbls>
          <c:showLegendKey val="0"/>
          <c:showVal val="0"/>
          <c:showCatName val="0"/>
          <c:showSerName val="0"/>
          <c:showPercent val="0"/>
          <c:showBubbleSize val="0"/>
        </c:dLbls>
        <c:smooth val="0"/>
        <c:axId val="1519378208"/>
        <c:axId val="1125775328"/>
      </c:lineChart>
      <c:catAx>
        <c:axId val="15193782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s-BO"/>
          </a:p>
        </c:txPr>
        <c:crossAx val="1125775328"/>
        <c:crosses val="autoZero"/>
        <c:auto val="1"/>
        <c:lblAlgn val="ctr"/>
        <c:lblOffset val="100"/>
        <c:noMultiLvlLbl val="0"/>
      </c:catAx>
      <c:valAx>
        <c:axId val="11257753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s-BO"/>
          </a:p>
        </c:txPr>
        <c:crossAx val="15193782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s-B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s-B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s-BO" dirty="0"/>
              <a:t>Calidad</a:t>
            </a:r>
            <a:r>
              <a:rPr lang="es-BO" baseline="0" dirty="0"/>
              <a:t> Externa</a:t>
            </a:r>
            <a:endParaRPr lang="es-BO"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s-BO"/>
        </a:p>
      </c:txPr>
    </c:title>
    <c:autoTitleDeleted val="0"/>
    <c:plotArea>
      <c:layout/>
      <c:lineChart>
        <c:grouping val="standard"/>
        <c:varyColors val="0"/>
        <c:ser>
          <c:idx val="0"/>
          <c:order val="0"/>
          <c:tx>
            <c:strRef>
              <c:f>Hoja1!$B$1</c:f>
              <c:strCache>
                <c:ptCount val="1"/>
                <c:pt idx="0">
                  <c:v>Nivel Esperado</c:v>
                </c:pt>
              </c:strCache>
            </c:strRef>
          </c:tx>
          <c:spPr>
            <a:ln w="22225" cap="rnd">
              <a:solidFill>
                <a:schemeClr val="accent1"/>
              </a:solidFill>
            </a:ln>
            <a:effectLst>
              <a:glow rad="139700">
                <a:schemeClr val="accent1">
                  <a:satMod val="175000"/>
                  <a:alpha val="14000"/>
                </a:schemeClr>
              </a:glow>
            </a:effectLst>
          </c:spPr>
          <c:marker>
            <c:symbol val="none"/>
          </c:marker>
          <c:cat>
            <c:strRef>
              <c:f>Hoja1!$A$2:$A$8</c:f>
              <c:strCache>
                <c:ptCount val="7"/>
                <c:pt idx="0">
                  <c:v>Adecuación Funcional</c:v>
                </c:pt>
                <c:pt idx="1">
                  <c:v>Exhaustividad aplicación funcional</c:v>
                </c:pt>
                <c:pt idx="2">
                  <c:v>La exactitud de las expectativas</c:v>
                </c:pt>
                <c:pt idx="3">
                  <c:v>Precisión</c:v>
                </c:pt>
                <c:pt idx="4">
                  <c:v>Audibilidad acceso</c:v>
                </c:pt>
                <c:pt idx="5">
                  <c:v>Contabilidad acceso</c:v>
                </c:pt>
                <c:pt idx="6">
                  <c:v>Evitación Fracaso</c:v>
                </c:pt>
              </c:strCache>
            </c:strRef>
          </c:cat>
          <c:val>
            <c:numRef>
              <c:f>Hoja1!$B$2:$B$8</c:f>
              <c:numCache>
                <c:formatCode>General</c:formatCode>
                <c:ptCount val="7"/>
                <c:pt idx="0">
                  <c:v>1</c:v>
                </c:pt>
                <c:pt idx="1">
                  <c:v>1</c:v>
                </c:pt>
                <c:pt idx="2">
                  <c:v>0.2</c:v>
                </c:pt>
                <c:pt idx="3">
                  <c:v>0.45</c:v>
                </c:pt>
                <c:pt idx="4">
                  <c:v>0</c:v>
                </c:pt>
                <c:pt idx="5">
                  <c:v>1</c:v>
                </c:pt>
                <c:pt idx="6">
                  <c:v>1</c:v>
                </c:pt>
              </c:numCache>
            </c:numRef>
          </c:val>
          <c:smooth val="0"/>
          <c:extLst>
            <c:ext xmlns:c16="http://schemas.microsoft.com/office/drawing/2014/chart" uri="{C3380CC4-5D6E-409C-BE32-E72D297353CC}">
              <c16:uniqueId val="{00000000-5BB8-45F4-98F5-DBF1B9B4BEF0}"/>
            </c:ext>
          </c:extLst>
        </c:ser>
        <c:ser>
          <c:idx val="1"/>
          <c:order val="1"/>
          <c:tx>
            <c:strRef>
              <c:f>Hoja1!$C$1</c:f>
              <c:strCache>
                <c:ptCount val="1"/>
                <c:pt idx="0">
                  <c:v>Nivel Obtenido</c:v>
                </c:pt>
              </c:strCache>
            </c:strRef>
          </c:tx>
          <c:spPr>
            <a:ln w="22225" cap="rnd">
              <a:solidFill>
                <a:schemeClr val="accent2"/>
              </a:solidFill>
            </a:ln>
            <a:effectLst>
              <a:glow rad="139700">
                <a:schemeClr val="accent2">
                  <a:satMod val="175000"/>
                  <a:alpha val="14000"/>
                </a:schemeClr>
              </a:glow>
            </a:effectLst>
          </c:spPr>
          <c:marker>
            <c:symbol val="none"/>
          </c:marker>
          <c:cat>
            <c:strRef>
              <c:f>Hoja1!$A$2:$A$8</c:f>
              <c:strCache>
                <c:ptCount val="7"/>
                <c:pt idx="0">
                  <c:v>Adecuación Funcional</c:v>
                </c:pt>
                <c:pt idx="1">
                  <c:v>Exhaustividad aplicación funcional</c:v>
                </c:pt>
                <c:pt idx="2">
                  <c:v>La exactitud de las expectativas</c:v>
                </c:pt>
                <c:pt idx="3">
                  <c:v>Precisión</c:v>
                </c:pt>
                <c:pt idx="4">
                  <c:v>Audibilidad acceso</c:v>
                </c:pt>
                <c:pt idx="5">
                  <c:v>Contabilidad acceso</c:v>
                </c:pt>
                <c:pt idx="6">
                  <c:v>Evitación Fracaso</c:v>
                </c:pt>
              </c:strCache>
            </c:strRef>
          </c:cat>
          <c:val>
            <c:numRef>
              <c:f>Hoja1!$C$2:$C$8</c:f>
              <c:numCache>
                <c:formatCode>General</c:formatCode>
                <c:ptCount val="7"/>
                <c:pt idx="0">
                  <c:v>0.6</c:v>
                </c:pt>
                <c:pt idx="1">
                  <c:v>1</c:v>
                </c:pt>
                <c:pt idx="2">
                  <c:v>0</c:v>
                </c:pt>
                <c:pt idx="3">
                  <c:v>0.45</c:v>
                </c:pt>
                <c:pt idx="4">
                  <c:v>0.4</c:v>
                </c:pt>
                <c:pt idx="5">
                  <c:v>1</c:v>
                </c:pt>
                <c:pt idx="6">
                  <c:v>1</c:v>
                </c:pt>
              </c:numCache>
            </c:numRef>
          </c:val>
          <c:smooth val="0"/>
          <c:extLst>
            <c:ext xmlns:c16="http://schemas.microsoft.com/office/drawing/2014/chart" uri="{C3380CC4-5D6E-409C-BE32-E72D297353CC}">
              <c16:uniqueId val="{00000001-5BB8-45F4-98F5-DBF1B9B4BEF0}"/>
            </c:ext>
          </c:extLst>
        </c:ser>
        <c:dLbls>
          <c:showLegendKey val="0"/>
          <c:showVal val="0"/>
          <c:showCatName val="0"/>
          <c:showSerName val="0"/>
          <c:showPercent val="0"/>
          <c:showBubbleSize val="0"/>
        </c:dLbls>
        <c:smooth val="0"/>
        <c:axId val="1519378208"/>
        <c:axId val="1125775328"/>
      </c:lineChart>
      <c:catAx>
        <c:axId val="15193782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s-BO"/>
          </a:p>
        </c:txPr>
        <c:crossAx val="1125775328"/>
        <c:crosses val="autoZero"/>
        <c:auto val="1"/>
        <c:lblAlgn val="ctr"/>
        <c:lblOffset val="100"/>
        <c:noMultiLvlLbl val="0"/>
      </c:catAx>
      <c:valAx>
        <c:axId val="11257753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s-BO"/>
          </a:p>
        </c:txPr>
        <c:crossAx val="15193782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s-B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s-B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s-BO" dirty="0"/>
              <a:t>Calidad</a:t>
            </a:r>
            <a:r>
              <a:rPr lang="es-BO" baseline="0" dirty="0"/>
              <a:t> de Uso</a:t>
            </a:r>
            <a:endParaRPr lang="es-BO"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s-BO"/>
        </a:p>
      </c:txPr>
    </c:title>
    <c:autoTitleDeleted val="0"/>
    <c:plotArea>
      <c:layout/>
      <c:lineChart>
        <c:grouping val="standard"/>
        <c:varyColors val="0"/>
        <c:ser>
          <c:idx val="0"/>
          <c:order val="0"/>
          <c:tx>
            <c:strRef>
              <c:f>Hoja1!$B$1</c:f>
              <c:strCache>
                <c:ptCount val="1"/>
                <c:pt idx="0">
                  <c:v>Nivel Esperado</c:v>
                </c:pt>
              </c:strCache>
            </c:strRef>
          </c:tx>
          <c:spPr>
            <a:ln w="22225" cap="rnd">
              <a:solidFill>
                <a:schemeClr val="accent1"/>
              </a:solidFill>
            </a:ln>
            <a:effectLst>
              <a:glow rad="139700">
                <a:schemeClr val="accent1">
                  <a:satMod val="175000"/>
                  <a:alpha val="14000"/>
                </a:schemeClr>
              </a:glow>
            </a:effectLst>
          </c:spPr>
          <c:marker>
            <c:symbol val="none"/>
          </c:marker>
          <c:cat>
            <c:strRef>
              <c:f>Hoja1!$A$2:$A$7</c:f>
              <c:strCache>
                <c:ptCount val="6"/>
                <c:pt idx="0">
                  <c:v>La eficacia de las tareas</c:v>
                </c:pt>
                <c:pt idx="1">
                  <c:v>Realización de tareas </c:v>
                </c:pt>
                <c:pt idx="2">
                  <c:v>Frecuencia de error</c:v>
                </c:pt>
                <c:pt idx="3">
                  <c:v>Tiempos de tareas</c:v>
                </c:pt>
                <c:pt idx="4">
                  <c:v>Seguridad de las personas afectadas por el uso del sistema</c:v>
                </c:pt>
                <c:pt idx="5">
                  <c:v>Escala de satisfacción</c:v>
                </c:pt>
              </c:strCache>
            </c:strRef>
          </c:cat>
          <c:val>
            <c:numRef>
              <c:f>Hoja1!$B$2:$B$7</c:f>
              <c:numCache>
                <c:formatCode>General</c:formatCode>
                <c:ptCount val="6"/>
                <c:pt idx="0">
                  <c:v>1</c:v>
                </c:pt>
                <c:pt idx="1">
                  <c:v>1</c:v>
                </c:pt>
                <c:pt idx="2">
                  <c:v>0.2</c:v>
                </c:pt>
                <c:pt idx="3">
                  <c:v>1</c:v>
                </c:pt>
                <c:pt idx="4">
                  <c:v>0</c:v>
                </c:pt>
                <c:pt idx="5">
                  <c:v>0</c:v>
                </c:pt>
              </c:numCache>
            </c:numRef>
          </c:val>
          <c:smooth val="0"/>
          <c:extLst>
            <c:ext xmlns:c16="http://schemas.microsoft.com/office/drawing/2014/chart" uri="{C3380CC4-5D6E-409C-BE32-E72D297353CC}">
              <c16:uniqueId val="{00000000-5BB8-45F4-98F5-DBF1B9B4BEF0}"/>
            </c:ext>
          </c:extLst>
        </c:ser>
        <c:ser>
          <c:idx val="1"/>
          <c:order val="1"/>
          <c:tx>
            <c:strRef>
              <c:f>Hoja1!$C$1</c:f>
              <c:strCache>
                <c:ptCount val="1"/>
                <c:pt idx="0">
                  <c:v>Nivel Obtenido</c:v>
                </c:pt>
              </c:strCache>
            </c:strRef>
          </c:tx>
          <c:spPr>
            <a:ln w="22225" cap="rnd">
              <a:solidFill>
                <a:schemeClr val="accent2"/>
              </a:solidFill>
            </a:ln>
            <a:effectLst>
              <a:glow rad="139700">
                <a:schemeClr val="accent2">
                  <a:satMod val="175000"/>
                  <a:alpha val="14000"/>
                </a:schemeClr>
              </a:glow>
            </a:effectLst>
          </c:spPr>
          <c:marker>
            <c:symbol val="none"/>
          </c:marker>
          <c:cat>
            <c:strRef>
              <c:f>Hoja1!$A$2:$A$7</c:f>
              <c:strCache>
                <c:ptCount val="6"/>
                <c:pt idx="0">
                  <c:v>La eficacia de las tareas</c:v>
                </c:pt>
                <c:pt idx="1">
                  <c:v>Realización de tareas </c:v>
                </c:pt>
                <c:pt idx="2">
                  <c:v>Frecuencia de error</c:v>
                </c:pt>
                <c:pt idx="3">
                  <c:v>Tiempos de tareas</c:v>
                </c:pt>
                <c:pt idx="4">
                  <c:v>Seguridad de las personas afectadas por el uso del sistema</c:v>
                </c:pt>
                <c:pt idx="5">
                  <c:v>Escala de satisfacción</c:v>
                </c:pt>
              </c:strCache>
            </c:strRef>
          </c:cat>
          <c:val>
            <c:numRef>
              <c:f>Hoja1!$C$2:$C$7</c:f>
              <c:numCache>
                <c:formatCode>General</c:formatCode>
                <c:ptCount val="6"/>
                <c:pt idx="0">
                  <c:v>1</c:v>
                </c:pt>
                <c:pt idx="1">
                  <c:v>1</c:v>
                </c:pt>
                <c:pt idx="2">
                  <c:v>0.06</c:v>
                </c:pt>
                <c:pt idx="3">
                  <c:v>0.5</c:v>
                </c:pt>
                <c:pt idx="4">
                  <c:v>0</c:v>
                </c:pt>
                <c:pt idx="5">
                  <c:v>0</c:v>
                </c:pt>
              </c:numCache>
            </c:numRef>
          </c:val>
          <c:smooth val="0"/>
          <c:extLst>
            <c:ext xmlns:c16="http://schemas.microsoft.com/office/drawing/2014/chart" uri="{C3380CC4-5D6E-409C-BE32-E72D297353CC}">
              <c16:uniqueId val="{00000001-5BB8-45F4-98F5-DBF1B9B4BEF0}"/>
            </c:ext>
          </c:extLst>
        </c:ser>
        <c:dLbls>
          <c:showLegendKey val="0"/>
          <c:showVal val="0"/>
          <c:showCatName val="0"/>
          <c:showSerName val="0"/>
          <c:showPercent val="0"/>
          <c:showBubbleSize val="0"/>
        </c:dLbls>
        <c:smooth val="0"/>
        <c:axId val="1519378208"/>
        <c:axId val="1125775328"/>
      </c:lineChart>
      <c:catAx>
        <c:axId val="15193782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s-BO"/>
          </a:p>
        </c:txPr>
        <c:crossAx val="1125775328"/>
        <c:crosses val="autoZero"/>
        <c:auto val="1"/>
        <c:lblAlgn val="ctr"/>
        <c:lblOffset val="100"/>
        <c:noMultiLvlLbl val="0"/>
      </c:catAx>
      <c:valAx>
        <c:axId val="112577532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s-BO"/>
          </a:p>
        </c:txPr>
        <c:crossAx val="15193782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s-B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s-B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8" r:id="rId8"/>
    <p:sldLayoutId id="2147483659" r:id="rId9"/>
    <p:sldLayoutId id="2147483663" r:id="rId10"/>
    <p:sldLayoutId id="2147483664" r:id="rId11"/>
    <p:sldLayoutId id="2147483665" r:id="rId12"/>
    <p:sldLayoutId id="2147483666" r:id="rId13"/>
    <p:sldLayoutId id="2147483668" r:id="rId14"/>
    <p:sldLayoutId id="2147483669" r:id="rId15"/>
  </p:sldLayoutIdLst>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CALIDAD DE SOFTWARE</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l"/>
            <a:r>
              <a:rPr lang="es-MX" dirty="0"/>
              <a:t>Universitario: Hurtado Flores Alex John</a:t>
            </a:r>
          </a:p>
          <a:p>
            <a:pPr marL="0" lvl="0" indent="0" algn="l"/>
            <a:r>
              <a:rPr lang="es-MX" dirty="0"/>
              <a:t>Materia: Calidad de Software (SIS-450)</a:t>
            </a:r>
          </a:p>
          <a:p>
            <a:pPr marL="0" lvl="0" indent="0" algn="l"/>
            <a:r>
              <a:rPr lang="es-MX" dirty="0"/>
              <a:t>Carrera: Ingeniería en Ciencias de la Computación</a:t>
            </a:r>
          </a:p>
        </p:txBody>
      </p:sp>
      <p:sp>
        <p:nvSpPr>
          <p:cNvPr id="164" name="Google Shape;164;p38"/>
          <p:cNvSpPr txBox="1">
            <a:spLocks noGrp="1"/>
          </p:cNvSpPr>
          <p:nvPr>
            <p:ph type="ctrTitle"/>
          </p:nvPr>
        </p:nvSpPr>
        <p:spPr>
          <a:xfrm>
            <a:off x="2175900" y="2917375"/>
            <a:ext cx="4579902"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EVALUACION DE UN SISTEMA DE REGISTRO DE VENTAS</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004DE-D282-46EA-B749-8472B4AC200E}"/>
              </a:ext>
            </a:extLst>
          </p:cNvPr>
          <p:cNvSpPr>
            <a:spLocks noGrp="1"/>
          </p:cNvSpPr>
          <p:nvPr>
            <p:ph type="title"/>
          </p:nvPr>
        </p:nvSpPr>
        <p:spPr>
          <a:xfrm>
            <a:off x="652750" y="692675"/>
            <a:ext cx="5735700" cy="941400"/>
          </a:xfrm>
        </p:spPr>
        <p:txBody>
          <a:bodyPr/>
          <a:lstStyle/>
          <a:p>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6</a:t>
            </a:r>
            <a:r>
              <a:rPr lang="es-MX" dirty="0"/>
              <a:t> METRICAS</a:t>
            </a:r>
            <a:endParaRPr lang="es-BO" dirty="0"/>
          </a:p>
        </p:txBody>
      </p:sp>
      <p:cxnSp>
        <p:nvCxnSpPr>
          <p:cNvPr id="3" name="Google Shape;275;p49">
            <a:extLst>
              <a:ext uri="{FF2B5EF4-FFF2-40B4-BE49-F238E27FC236}">
                <a16:creationId xmlns:a16="http://schemas.microsoft.com/office/drawing/2014/main" id="{A0B75631-8F44-4D3F-8A2E-A91AFC8CE39B}"/>
              </a:ext>
            </a:extLst>
          </p:cNvPr>
          <p:cNvCxnSpPr>
            <a:cxnSpLocks/>
          </p:cNvCxnSpPr>
          <p:nvPr/>
        </p:nvCxnSpPr>
        <p:spPr>
          <a:xfrm>
            <a:off x="780675" y="703797"/>
            <a:ext cx="195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94" name="Grupo 93">
            <a:extLst>
              <a:ext uri="{FF2B5EF4-FFF2-40B4-BE49-F238E27FC236}">
                <a16:creationId xmlns:a16="http://schemas.microsoft.com/office/drawing/2014/main" id="{EC0BC783-E35F-4945-BF44-489DB16BFB5E}"/>
              </a:ext>
            </a:extLst>
          </p:cNvPr>
          <p:cNvGrpSpPr/>
          <p:nvPr/>
        </p:nvGrpSpPr>
        <p:grpSpPr>
          <a:xfrm>
            <a:off x="411880" y="1807752"/>
            <a:ext cx="8320240" cy="2173696"/>
            <a:chOff x="214160" y="1798227"/>
            <a:chExt cx="8320240" cy="2173696"/>
          </a:xfrm>
        </p:grpSpPr>
        <p:grpSp>
          <p:nvGrpSpPr>
            <p:cNvPr id="46" name="Grupo 45">
              <a:extLst>
                <a:ext uri="{FF2B5EF4-FFF2-40B4-BE49-F238E27FC236}">
                  <a16:creationId xmlns:a16="http://schemas.microsoft.com/office/drawing/2014/main" id="{67FEDC20-9DE7-41AD-A9CD-EEE2826B46F8}"/>
                </a:ext>
              </a:extLst>
            </p:cNvPr>
            <p:cNvGrpSpPr/>
            <p:nvPr/>
          </p:nvGrpSpPr>
          <p:grpSpPr>
            <a:xfrm>
              <a:off x="214160" y="1798227"/>
              <a:ext cx="7236667" cy="2173696"/>
              <a:chOff x="-326178" y="1331502"/>
              <a:chExt cx="7236667" cy="2173696"/>
            </a:xfrm>
          </p:grpSpPr>
          <p:grpSp>
            <p:nvGrpSpPr>
              <p:cNvPr id="6" name="Google Shape;9175;p75">
                <a:extLst>
                  <a:ext uri="{FF2B5EF4-FFF2-40B4-BE49-F238E27FC236}">
                    <a16:creationId xmlns:a16="http://schemas.microsoft.com/office/drawing/2014/main" id="{7FE25DF0-0E81-4DD3-86B0-CDA2163BCC93}"/>
                  </a:ext>
                </a:extLst>
              </p:cNvPr>
              <p:cNvGrpSpPr/>
              <p:nvPr/>
            </p:nvGrpSpPr>
            <p:grpSpPr>
              <a:xfrm>
                <a:off x="-326178" y="1331502"/>
                <a:ext cx="7236667" cy="2173696"/>
                <a:chOff x="621138" y="2669711"/>
                <a:chExt cx="2597343" cy="722989"/>
              </a:xfrm>
            </p:grpSpPr>
            <p:cxnSp>
              <p:nvCxnSpPr>
                <p:cNvPr id="7" name="Google Shape;9176;p75">
                  <a:extLst>
                    <a:ext uri="{FF2B5EF4-FFF2-40B4-BE49-F238E27FC236}">
                      <a16:creationId xmlns:a16="http://schemas.microsoft.com/office/drawing/2014/main" id="{919F1D2D-2868-403D-9767-291022F2094D}"/>
                    </a:ext>
                  </a:extLst>
                </p:cNvPr>
                <p:cNvCxnSpPr>
                  <a:cxnSpLocks/>
                  <a:stCxn id="19" idx="2"/>
                  <a:endCxn id="17" idx="0"/>
                </p:cNvCxnSpPr>
                <p:nvPr/>
              </p:nvCxnSpPr>
              <p:spPr>
                <a:xfrm rot="16200000" flipH="1">
                  <a:off x="2469475" y="2441686"/>
                  <a:ext cx="124371" cy="830621"/>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8" name="Google Shape;9179;p75">
                  <a:extLst>
                    <a:ext uri="{FF2B5EF4-FFF2-40B4-BE49-F238E27FC236}">
                      <a16:creationId xmlns:a16="http://schemas.microsoft.com/office/drawing/2014/main" id="{CF089FB8-96BB-4326-A793-75A1D8C152DE}"/>
                    </a:ext>
                  </a:extLst>
                </p:cNvPr>
                <p:cNvCxnSpPr>
                  <a:cxnSpLocks/>
                  <a:stCxn id="18" idx="0"/>
                  <a:endCxn id="19" idx="2"/>
                </p:cNvCxnSpPr>
                <p:nvPr/>
              </p:nvCxnSpPr>
              <p:spPr>
                <a:xfrm rot="5400000" flipH="1" flipV="1">
                  <a:off x="1636112" y="2441743"/>
                  <a:ext cx="127171" cy="833307"/>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9" name="Google Shape;9181;p75">
                  <a:extLst>
                    <a:ext uri="{FF2B5EF4-FFF2-40B4-BE49-F238E27FC236}">
                      <a16:creationId xmlns:a16="http://schemas.microsoft.com/office/drawing/2014/main" id="{F7F796FF-E09C-447B-AE85-CC18D62C7FDD}"/>
                    </a:ext>
                  </a:extLst>
                </p:cNvPr>
                <p:cNvCxnSpPr>
                  <a:cxnSpLocks/>
                  <a:stCxn id="18" idx="2"/>
                  <a:endCxn id="14" idx="0"/>
                </p:cNvCxnSpPr>
                <p:nvPr/>
              </p:nvCxnSpPr>
              <p:spPr>
                <a:xfrm rot="5400000">
                  <a:off x="1218981" y="3110977"/>
                  <a:ext cx="128124" cy="4558"/>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10" name="Google Shape;9183;p75">
                  <a:extLst>
                    <a:ext uri="{FF2B5EF4-FFF2-40B4-BE49-F238E27FC236}">
                      <a16:creationId xmlns:a16="http://schemas.microsoft.com/office/drawing/2014/main" id="{D6553A93-435F-4922-9BB0-5CE02D960B91}"/>
                    </a:ext>
                  </a:extLst>
                </p:cNvPr>
                <p:cNvCxnSpPr>
                  <a:cxnSpLocks/>
                  <a:stCxn id="13" idx="0"/>
                  <a:endCxn id="18" idx="2"/>
                </p:cNvCxnSpPr>
                <p:nvPr/>
              </p:nvCxnSpPr>
              <p:spPr>
                <a:xfrm rot="5400000" flipH="1" flipV="1">
                  <a:off x="977220" y="2867318"/>
                  <a:ext cx="126059" cy="485587"/>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11" name="Google Shape;9185;p75">
                  <a:extLst>
                    <a:ext uri="{FF2B5EF4-FFF2-40B4-BE49-F238E27FC236}">
                      <a16:creationId xmlns:a16="http://schemas.microsoft.com/office/drawing/2014/main" id="{5869E5D2-2B87-4AA8-8FA1-3A15586B8C09}"/>
                    </a:ext>
                  </a:extLst>
                </p:cNvPr>
                <p:cNvCxnSpPr>
                  <a:cxnSpLocks/>
                  <a:stCxn id="17" idx="2"/>
                  <a:endCxn id="16" idx="0"/>
                </p:cNvCxnSpPr>
                <p:nvPr/>
              </p:nvCxnSpPr>
              <p:spPr>
                <a:xfrm rot="16200000" flipH="1">
                  <a:off x="2882542" y="3108711"/>
                  <a:ext cx="128859" cy="0"/>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12" name="Google Shape;9187;p75">
                  <a:extLst>
                    <a:ext uri="{FF2B5EF4-FFF2-40B4-BE49-F238E27FC236}">
                      <a16:creationId xmlns:a16="http://schemas.microsoft.com/office/drawing/2014/main" id="{8DBE5B0E-405F-4D79-A1AA-63B83F51BD73}"/>
                    </a:ext>
                  </a:extLst>
                </p:cNvPr>
                <p:cNvCxnSpPr>
                  <a:cxnSpLocks/>
                  <a:stCxn id="15" idx="0"/>
                  <a:endCxn id="17" idx="2"/>
                </p:cNvCxnSpPr>
                <p:nvPr/>
              </p:nvCxnSpPr>
              <p:spPr>
                <a:xfrm rot="5400000" flipH="1" flipV="1">
                  <a:off x="2585960" y="2814194"/>
                  <a:ext cx="130923" cy="591100"/>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sp>
              <p:nvSpPr>
                <p:cNvPr id="13" name="Google Shape;9184;p75">
                  <a:extLst>
                    <a:ext uri="{FF2B5EF4-FFF2-40B4-BE49-F238E27FC236}">
                      <a16:creationId xmlns:a16="http://schemas.microsoft.com/office/drawing/2014/main" id="{102011B9-EA3A-433C-B556-88648A3E23A2}"/>
                    </a:ext>
                  </a:extLst>
                </p:cNvPr>
                <p:cNvSpPr/>
                <p:nvPr/>
              </p:nvSpPr>
              <p:spPr>
                <a:xfrm>
                  <a:off x="621138" y="3173141"/>
                  <a:ext cx="352636"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solidFill>
                        <a:schemeClr val="bg1"/>
                      </a:solidFill>
                    </a:rPr>
                    <a:t>Precisión</a:t>
                  </a:r>
                  <a:endParaRPr sz="1100" dirty="0">
                    <a:solidFill>
                      <a:schemeClr val="bg1"/>
                    </a:solidFill>
                  </a:endParaRPr>
                </a:p>
              </p:txBody>
            </p:sp>
            <p:sp>
              <p:nvSpPr>
                <p:cNvPr id="14" name="Google Shape;9182;p75">
                  <a:extLst>
                    <a:ext uri="{FF2B5EF4-FFF2-40B4-BE49-F238E27FC236}">
                      <a16:creationId xmlns:a16="http://schemas.microsoft.com/office/drawing/2014/main" id="{ABA79B40-379F-476D-89D7-12EE45C69470}"/>
                    </a:ext>
                  </a:extLst>
                </p:cNvPr>
                <p:cNvSpPr/>
                <p:nvPr/>
              </p:nvSpPr>
              <p:spPr>
                <a:xfrm>
                  <a:off x="1005034" y="3175206"/>
                  <a:ext cx="556018"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solidFill>
                        <a:schemeClr val="bg1"/>
                      </a:solidFill>
                    </a:rPr>
                    <a:t>Interoperabilidad</a:t>
                  </a:r>
                  <a:endParaRPr sz="1100" dirty="0">
                    <a:solidFill>
                      <a:schemeClr val="bg1"/>
                    </a:solidFill>
                  </a:endParaRPr>
                </a:p>
              </p:txBody>
            </p:sp>
            <p:sp>
              <p:nvSpPr>
                <p:cNvPr id="15" name="Google Shape;9188;p75">
                  <a:extLst>
                    <a:ext uri="{FF2B5EF4-FFF2-40B4-BE49-F238E27FC236}">
                      <a16:creationId xmlns:a16="http://schemas.microsoft.com/office/drawing/2014/main" id="{6CC89989-8EF3-49B6-A2C5-FBB346C69D61}"/>
                    </a:ext>
                  </a:extLst>
                </p:cNvPr>
                <p:cNvSpPr/>
                <p:nvPr/>
              </p:nvSpPr>
              <p:spPr>
                <a:xfrm>
                  <a:off x="2081776" y="3175205"/>
                  <a:ext cx="548191"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solidFill>
                        <a:schemeClr val="bg1"/>
                      </a:solidFill>
                    </a:rPr>
                    <a:t>Comprensibilidad</a:t>
                  </a:r>
                  <a:endParaRPr sz="1100" dirty="0">
                    <a:solidFill>
                      <a:schemeClr val="bg1"/>
                    </a:solidFill>
                  </a:endParaRPr>
                </a:p>
              </p:txBody>
            </p:sp>
            <p:sp>
              <p:nvSpPr>
                <p:cNvPr id="16" name="Google Shape;9186;p75">
                  <a:extLst>
                    <a:ext uri="{FF2B5EF4-FFF2-40B4-BE49-F238E27FC236}">
                      <a16:creationId xmlns:a16="http://schemas.microsoft.com/office/drawing/2014/main" id="{390878F2-E131-428E-9A4E-66309CAECE82}"/>
                    </a:ext>
                  </a:extLst>
                </p:cNvPr>
                <p:cNvSpPr/>
                <p:nvPr/>
              </p:nvSpPr>
              <p:spPr>
                <a:xfrm>
                  <a:off x="2675462" y="3173141"/>
                  <a:ext cx="543019" cy="219559"/>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err="1">
                      <a:solidFill>
                        <a:schemeClr val="bg1"/>
                      </a:solidFill>
                    </a:rPr>
                    <a:t>Learnability</a:t>
                  </a:r>
                  <a:endParaRPr lang="es-ES" sz="1100" dirty="0">
                    <a:solidFill>
                      <a:schemeClr val="bg1"/>
                    </a:solidFill>
                  </a:endParaRPr>
                </a:p>
                <a:p>
                  <a:pPr lvl="0" algn="ctr"/>
                  <a:r>
                    <a:rPr lang="es-ES" sz="1100" dirty="0">
                      <a:solidFill>
                        <a:schemeClr val="bg1"/>
                      </a:solidFill>
                    </a:rPr>
                    <a:t>(capacidad de aprendizaje)</a:t>
                  </a:r>
                  <a:endParaRPr sz="1100" dirty="0">
                    <a:solidFill>
                      <a:schemeClr val="bg1"/>
                    </a:solidFill>
                  </a:endParaRPr>
                </a:p>
              </p:txBody>
            </p:sp>
            <p:sp>
              <p:nvSpPr>
                <p:cNvPr id="17" name="Google Shape;9178;p75">
                  <a:extLst>
                    <a:ext uri="{FF2B5EF4-FFF2-40B4-BE49-F238E27FC236}">
                      <a16:creationId xmlns:a16="http://schemas.microsoft.com/office/drawing/2014/main" id="{AA025B99-9D95-4CEE-A3CF-2EBABCD0BF9B}"/>
                    </a:ext>
                  </a:extLst>
                </p:cNvPr>
                <p:cNvSpPr/>
                <p:nvPr/>
              </p:nvSpPr>
              <p:spPr>
                <a:xfrm>
                  <a:off x="2741127" y="2919182"/>
                  <a:ext cx="411689"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200" b="1" dirty="0">
                      <a:solidFill>
                        <a:schemeClr val="bg1"/>
                      </a:solidFill>
                    </a:rPr>
                    <a:t>Usabilidad</a:t>
                  </a:r>
                  <a:endParaRPr sz="1200" dirty="0">
                    <a:solidFill>
                      <a:schemeClr val="bg1"/>
                    </a:solidFill>
                  </a:endParaRPr>
                </a:p>
              </p:txBody>
            </p:sp>
            <p:sp>
              <p:nvSpPr>
                <p:cNvPr id="18" name="Google Shape;9180;p75">
                  <a:extLst>
                    <a:ext uri="{FF2B5EF4-FFF2-40B4-BE49-F238E27FC236}">
                      <a16:creationId xmlns:a16="http://schemas.microsoft.com/office/drawing/2014/main" id="{D6F55619-6A2E-4592-97D8-B0120FAFA0EA}"/>
                    </a:ext>
                  </a:extLst>
                </p:cNvPr>
                <p:cNvSpPr/>
                <p:nvPr/>
              </p:nvSpPr>
              <p:spPr>
                <a:xfrm>
                  <a:off x="1041225" y="2921982"/>
                  <a:ext cx="483637"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b="1" spc="50" dirty="0">
                      <a:ln w="0"/>
                      <a:solidFill>
                        <a:schemeClr val="bg1"/>
                      </a:solidFill>
                      <a:effectLst>
                        <a:innerShdw blurRad="63500" dist="50800" dir="13500000">
                          <a:srgbClr val="000000">
                            <a:alpha val="50000"/>
                          </a:srgbClr>
                        </a:innerShdw>
                      </a:effectLst>
                    </a:rPr>
                    <a:t>Funcionalidad</a:t>
                  </a:r>
                  <a:endParaRPr sz="1100" b="1" spc="50" dirty="0">
                    <a:ln w="0"/>
                    <a:solidFill>
                      <a:schemeClr val="bg1"/>
                    </a:solidFill>
                    <a:effectLst>
                      <a:innerShdw blurRad="63500" dist="50800" dir="13500000">
                        <a:srgbClr val="000000">
                          <a:alpha val="50000"/>
                        </a:srgbClr>
                      </a:innerShdw>
                    </a:effectLst>
                  </a:endParaRPr>
                </a:p>
              </p:txBody>
            </p:sp>
            <p:sp>
              <p:nvSpPr>
                <p:cNvPr id="19" name="Google Shape;9177;p75">
                  <a:extLst>
                    <a:ext uri="{FF2B5EF4-FFF2-40B4-BE49-F238E27FC236}">
                      <a16:creationId xmlns:a16="http://schemas.microsoft.com/office/drawing/2014/main" id="{1DCC3253-5203-48AB-86C0-7CA85D2900B3}"/>
                    </a:ext>
                  </a:extLst>
                </p:cNvPr>
                <p:cNvSpPr/>
                <p:nvPr/>
              </p:nvSpPr>
              <p:spPr>
                <a:xfrm>
                  <a:off x="1782655" y="2669711"/>
                  <a:ext cx="667391"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200" b="1" dirty="0">
                      <a:solidFill>
                        <a:schemeClr val="accent5">
                          <a:lumMod val="60000"/>
                          <a:lumOff val="40000"/>
                        </a:schemeClr>
                      </a:solidFill>
                    </a:rPr>
                    <a:t>CALIDAD INTERNA</a:t>
                  </a:r>
                </a:p>
              </p:txBody>
            </p:sp>
          </p:grpSp>
          <p:sp>
            <p:nvSpPr>
              <p:cNvPr id="42" name="Google Shape;9182;p75">
                <a:extLst>
                  <a:ext uri="{FF2B5EF4-FFF2-40B4-BE49-F238E27FC236}">
                    <a16:creationId xmlns:a16="http://schemas.microsoft.com/office/drawing/2014/main" id="{14098F89-5492-46C5-9FF2-A5C560767ACD}"/>
                  </a:ext>
                </a:extLst>
              </p:cNvPr>
              <p:cNvSpPr/>
              <p:nvPr/>
            </p:nvSpPr>
            <p:spPr>
              <a:xfrm>
                <a:off x="2377683" y="2845085"/>
                <a:ext cx="1232933" cy="376118"/>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solidFill>
                      <a:schemeClr val="bg1"/>
                    </a:solidFill>
                  </a:rPr>
                  <a:t>Seguridad (Informática) </a:t>
                </a:r>
                <a:endParaRPr sz="1100" dirty="0">
                  <a:solidFill>
                    <a:schemeClr val="bg1"/>
                  </a:solidFill>
                </a:endParaRPr>
              </a:p>
            </p:txBody>
          </p:sp>
          <p:cxnSp>
            <p:nvCxnSpPr>
              <p:cNvPr id="43" name="Google Shape;9181;p75">
                <a:extLst>
                  <a:ext uri="{FF2B5EF4-FFF2-40B4-BE49-F238E27FC236}">
                    <a16:creationId xmlns:a16="http://schemas.microsoft.com/office/drawing/2014/main" id="{4832E11D-1BF6-457E-ABE5-115B5DF31F52}"/>
                  </a:ext>
                </a:extLst>
              </p:cNvPr>
              <p:cNvCxnSpPr>
                <a:cxnSpLocks/>
                <a:stCxn id="18" idx="2"/>
                <a:endCxn id="42" idx="0"/>
              </p:cNvCxnSpPr>
              <p:nvPr/>
            </p:nvCxnSpPr>
            <p:spPr>
              <a:xfrm rot="16200000" flipH="1">
                <a:off x="2066580" y="1917514"/>
                <a:ext cx="379001" cy="1476140"/>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grpSp>
        <p:sp>
          <p:nvSpPr>
            <p:cNvPr id="88" name="Google Shape;9188;p75">
              <a:extLst>
                <a:ext uri="{FF2B5EF4-FFF2-40B4-BE49-F238E27FC236}">
                  <a16:creationId xmlns:a16="http://schemas.microsoft.com/office/drawing/2014/main" id="{DEBB41E4-31F5-458C-A8C0-F0DF35DA2FA9}"/>
                </a:ext>
              </a:extLst>
            </p:cNvPr>
            <p:cNvSpPr/>
            <p:nvPr/>
          </p:nvSpPr>
          <p:spPr>
            <a:xfrm>
              <a:off x="7574141" y="3324368"/>
              <a:ext cx="960259" cy="376118"/>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solidFill>
                    <a:schemeClr val="bg1"/>
                  </a:solidFill>
                </a:rPr>
                <a:t>Atractivo</a:t>
              </a:r>
              <a:endParaRPr sz="1000" dirty="0">
                <a:solidFill>
                  <a:schemeClr val="bg1"/>
                </a:solidFill>
              </a:endParaRPr>
            </a:p>
          </p:txBody>
        </p:sp>
        <p:cxnSp>
          <p:nvCxnSpPr>
            <p:cNvPr id="91" name="Google Shape;9185;p75">
              <a:extLst>
                <a:ext uri="{FF2B5EF4-FFF2-40B4-BE49-F238E27FC236}">
                  <a16:creationId xmlns:a16="http://schemas.microsoft.com/office/drawing/2014/main" id="{8CB7594D-7565-4E52-A844-0B1D4BF46785}"/>
                </a:ext>
              </a:extLst>
            </p:cNvPr>
            <p:cNvCxnSpPr>
              <a:cxnSpLocks/>
              <a:stCxn id="17" idx="2"/>
              <a:endCxn id="88" idx="0"/>
            </p:cNvCxnSpPr>
            <p:nvPr/>
          </p:nvCxnSpPr>
          <p:spPr>
            <a:xfrm rot="16200000" flipH="1">
              <a:off x="7174322" y="2444419"/>
              <a:ext cx="399978" cy="1359919"/>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grpSp>
    </p:spTree>
    <p:extLst>
      <p:ext uri="{BB962C8B-B14F-4D97-AF65-F5344CB8AC3E}">
        <p14:creationId xmlns:p14="http://schemas.microsoft.com/office/powerpoint/2010/main" val="39229945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004DE-D282-46EA-B749-8472B4AC200E}"/>
              </a:ext>
            </a:extLst>
          </p:cNvPr>
          <p:cNvSpPr>
            <a:spLocks noGrp="1"/>
          </p:cNvSpPr>
          <p:nvPr>
            <p:ph type="title"/>
          </p:nvPr>
        </p:nvSpPr>
        <p:spPr>
          <a:xfrm>
            <a:off x="652750" y="692675"/>
            <a:ext cx="5735700" cy="941400"/>
          </a:xfrm>
        </p:spPr>
        <p:txBody>
          <a:bodyPr/>
          <a:lstStyle/>
          <a:p>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6</a:t>
            </a:r>
            <a:r>
              <a:rPr lang="es-MX" dirty="0"/>
              <a:t> METRICAS</a:t>
            </a:r>
            <a:endParaRPr lang="es-BO" dirty="0"/>
          </a:p>
        </p:txBody>
      </p:sp>
      <p:cxnSp>
        <p:nvCxnSpPr>
          <p:cNvPr id="3" name="Google Shape;275;p49">
            <a:extLst>
              <a:ext uri="{FF2B5EF4-FFF2-40B4-BE49-F238E27FC236}">
                <a16:creationId xmlns:a16="http://schemas.microsoft.com/office/drawing/2014/main" id="{A0B75631-8F44-4D3F-8A2E-A91AFC8CE39B}"/>
              </a:ext>
            </a:extLst>
          </p:cNvPr>
          <p:cNvCxnSpPr>
            <a:cxnSpLocks/>
          </p:cNvCxnSpPr>
          <p:nvPr/>
        </p:nvCxnSpPr>
        <p:spPr>
          <a:xfrm>
            <a:off x="780675" y="703797"/>
            <a:ext cx="195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94" name="Grupo 93">
            <a:extLst>
              <a:ext uri="{FF2B5EF4-FFF2-40B4-BE49-F238E27FC236}">
                <a16:creationId xmlns:a16="http://schemas.microsoft.com/office/drawing/2014/main" id="{EC0BC783-E35F-4945-BF44-489DB16BFB5E}"/>
              </a:ext>
            </a:extLst>
          </p:cNvPr>
          <p:cNvGrpSpPr/>
          <p:nvPr/>
        </p:nvGrpSpPr>
        <p:grpSpPr>
          <a:xfrm>
            <a:off x="411879" y="1798228"/>
            <a:ext cx="8449302" cy="1902258"/>
            <a:chOff x="214160" y="1798228"/>
            <a:chExt cx="8449302" cy="1902258"/>
          </a:xfrm>
        </p:grpSpPr>
        <p:grpSp>
          <p:nvGrpSpPr>
            <p:cNvPr id="46" name="Grupo 45">
              <a:extLst>
                <a:ext uri="{FF2B5EF4-FFF2-40B4-BE49-F238E27FC236}">
                  <a16:creationId xmlns:a16="http://schemas.microsoft.com/office/drawing/2014/main" id="{67FEDC20-9DE7-41AD-A9CD-EEE2826B46F8}"/>
                </a:ext>
              </a:extLst>
            </p:cNvPr>
            <p:cNvGrpSpPr/>
            <p:nvPr/>
          </p:nvGrpSpPr>
          <p:grpSpPr>
            <a:xfrm>
              <a:off x="214160" y="1798228"/>
              <a:ext cx="6933714" cy="1895910"/>
              <a:chOff x="-326178" y="1331503"/>
              <a:chExt cx="6933714" cy="1895910"/>
            </a:xfrm>
          </p:grpSpPr>
          <p:grpSp>
            <p:nvGrpSpPr>
              <p:cNvPr id="6" name="Google Shape;9175;p75">
                <a:extLst>
                  <a:ext uri="{FF2B5EF4-FFF2-40B4-BE49-F238E27FC236}">
                    <a16:creationId xmlns:a16="http://schemas.microsoft.com/office/drawing/2014/main" id="{7FE25DF0-0E81-4DD3-86B0-CDA2163BCC93}"/>
                  </a:ext>
                </a:extLst>
              </p:cNvPr>
              <p:cNvGrpSpPr/>
              <p:nvPr/>
            </p:nvGrpSpPr>
            <p:grpSpPr>
              <a:xfrm>
                <a:off x="-326178" y="1331503"/>
                <a:ext cx="6933714" cy="1895910"/>
                <a:chOff x="621138" y="2669711"/>
                <a:chExt cx="2488609" cy="630595"/>
              </a:xfrm>
            </p:grpSpPr>
            <p:cxnSp>
              <p:nvCxnSpPr>
                <p:cNvPr id="7" name="Google Shape;9176;p75">
                  <a:extLst>
                    <a:ext uri="{FF2B5EF4-FFF2-40B4-BE49-F238E27FC236}">
                      <a16:creationId xmlns:a16="http://schemas.microsoft.com/office/drawing/2014/main" id="{919F1D2D-2868-403D-9767-291022F2094D}"/>
                    </a:ext>
                  </a:extLst>
                </p:cNvPr>
                <p:cNvCxnSpPr>
                  <a:cxnSpLocks/>
                  <a:stCxn id="19" idx="2"/>
                  <a:endCxn id="17" idx="0"/>
                </p:cNvCxnSpPr>
                <p:nvPr/>
              </p:nvCxnSpPr>
              <p:spPr>
                <a:xfrm rot="16200000" flipH="1">
                  <a:off x="2446541" y="2464620"/>
                  <a:ext cx="127171" cy="787552"/>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8" name="Google Shape;9179;p75">
                  <a:extLst>
                    <a:ext uri="{FF2B5EF4-FFF2-40B4-BE49-F238E27FC236}">
                      <a16:creationId xmlns:a16="http://schemas.microsoft.com/office/drawing/2014/main" id="{CF089FB8-96BB-4326-A793-75A1D8C152DE}"/>
                    </a:ext>
                  </a:extLst>
                </p:cNvPr>
                <p:cNvCxnSpPr>
                  <a:cxnSpLocks/>
                  <a:stCxn id="18" idx="0"/>
                  <a:endCxn id="19" idx="2"/>
                </p:cNvCxnSpPr>
                <p:nvPr/>
              </p:nvCxnSpPr>
              <p:spPr>
                <a:xfrm rot="5400000" flipH="1" flipV="1">
                  <a:off x="1636112" y="2441743"/>
                  <a:ext cx="127171" cy="833307"/>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9" name="Google Shape;9181;p75">
                  <a:extLst>
                    <a:ext uri="{FF2B5EF4-FFF2-40B4-BE49-F238E27FC236}">
                      <a16:creationId xmlns:a16="http://schemas.microsoft.com/office/drawing/2014/main" id="{F7F796FF-E09C-447B-AE85-CC18D62C7FDD}"/>
                    </a:ext>
                  </a:extLst>
                </p:cNvPr>
                <p:cNvCxnSpPr>
                  <a:cxnSpLocks/>
                  <a:stCxn id="18" idx="2"/>
                  <a:endCxn id="14" idx="0"/>
                </p:cNvCxnSpPr>
                <p:nvPr/>
              </p:nvCxnSpPr>
              <p:spPr>
                <a:xfrm rot="5400000">
                  <a:off x="1218981" y="3110977"/>
                  <a:ext cx="128124" cy="4558"/>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10" name="Google Shape;9183;p75">
                  <a:extLst>
                    <a:ext uri="{FF2B5EF4-FFF2-40B4-BE49-F238E27FC236}">
                      <a16:creationId xmlns:a16="http://schemas.microsoft.com/office/drawing/2014/main" id="{D6553A93-435F-4922-9BB0-5CE02D960B91}"/>
                    </a:ext>
                  </a:extLst>
                </p:cNvPr>
                <p:cNvCxnSpPr>
                  <a:cxnSpLocks/>
                  <a:stCxn id="13" idx="0"/>
                  <a:endCxn id="18" idx="2"/>
                </p:cNvCxnSpPr>
                <p:nvPr/>
              </p:nvCxnSpPr>
              <p:spPr>
                <a:xfrm rot="5400000" flipH="1" flipV="1">
                  <a:off x="977220" y="2867318"/>
                  <a:ext cx="126059" cy="485587"/>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11" name="Google Shape;9185;p75">
                  <a:extLst>
                    <a:ext uri="{FF2B5EF4-FFF2-40B4-BE49-F238E27FC236}">
                      <a16:creationId xmlns:a16="http://schemas.microsoft.com/office/drawing/2014/main" id="{5869E5D2-2B87-4AA8-8FA1-3A15586B8C09}"/>
                    </a:ext>
                  </a:extLst>
                </p:cNvPr>
                <p:cNvCxnSpPr>
                  <a:cxnSpLocks/>
                  <a:stCxn id="17" idx="2"/>
                  <a:endCxn id="16" idx="0"/>
                </p:cNvCxnSpPr>
                <p:nvPr/>
              </p:nvCxnSpPr>
              <p:spPr>
                <a:xfrm rot="5400000">
                  <a:off x="2795823" y="3064103"/>
                  <a:ext cx="125101" cy="91059"/>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12" name="Google Shape;9187;p75">
                  <a:extLst>
                    <a:ext uri="{FF2B5EF4-FFF2-40B4-BE49-F238E27FC236}">
                      <a16:creationId xmlns:a16="http://schemas.microsoft.com/office/drawing/2014/main" id="{8DBE5B0E-405F-4D79-A1AA-63B83F51BD73}"/>
                    </a:ext>
                  </a:extLst>
                </p:cNvPr>
                <p:cNvCxnSpPr>
                  <a:cxnSpLocks/>
                  <a:stCxn id="15" idx="0"/>
                  <a:endCxn id="17" idx="2"/>
                </p:cNvCxnSpPr>
                <p:nvPr/>
              </p:nvCxnSpPr>
              <p:spPr>
                <a:xfrm rot="5400000" flipH="1" flipV="1">
                  <a:off x="2525738" y="2797041"/>
                  <a:ext cx="128123" cy="628206"/>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sp>
              <p:nvSpPr>
                <p:cNvPr id="13" name="Google Shape;9184;p75">
                  <a:extLst>
                    <a:ext uri="{FF2B5EF4-FFF2-40B4-BE49-F238E27FC236}">
                      <a16:creationId xmlns:a16="http://schemas.microsoft.com/office/drawing/2014/main" id="{102011B9-EA3A-433C-B556-88648A3E23A2}"/>
                    </a:ext>
                  </a:extLst>
                </p:cNvPr>
                <p:cNvSpPr/>
                <p:nvPr/>
              </p:nvSpPr>
              <p:spPr>
                <a:xfrm>
                  <a:off x="621138" y="3173141"/>
                  <a:ext cx="352636"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t>Idoneidad</a:t>
                  </a:r>
                  <a:endParaRPr sz="1000" dirty="0">
                    <a:solidFill>
                      <a:schemeClr val="bg1"/>
                    </a:solidFill>
                  </a:endParaRPr>
                </a:p>
              </p:txBody>
            </p:sp>
            <p:sp>
              <p:nvSpPr>
                <p:cNvPr id="14" name="Google Shape;9182;p75">
                  <a:extLst>
                    <a:ext uri="{FF2B5EF4-FFF2-40B4-BE49-F238E27FC236}">
                      <a16:creationId xmlns:a16="http://schemas.microsoft.com/office/drawing/2014/main" id="{ABA79B40-379F-476D-89D7-12EE45C69470}"/>
                    </a:ext>
                  </a:extLst>
                </p:cNvPr>
                <p:cNvSpPr/>
                <p:nvPr/>
              </p:nvSpPr>
              <p:spPr>
                <a:xfrm>
                  <a:off x="1005034" y="3175206"/>
                  <a:ext cx="556018"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solidFill>
                        <a:schemeClr val="bg1"/>
                      </a:solidFill>
                    </a:rPr>
                    <a:t>Interoperabilidad</a:t>
                  </a:r>
                  <a:endParaRPr sz="1100" dirty="0">
                    <a:solidFill>
                      <a:schemeClr val="bg1"/>
                    </a:solidFill>
                  </a:endParaRPr>
                </a:p>
              </p:txBody>
            </p:sp>
            <p:sp>
              <p:nvSpPr>
                <p:cNvPr id="15" name="Google Shape;9188;p75">
                  <a:extLst>
                    <a:ext uri="{FF2B5EF4-FFF2-40B4-BE49-F238E27FC236}">
                      <a16:creationId xmlns:a16="http://schemas.microsoft.com/office/drawing/2014/main" id="{6CC89989-8EF3-49B6-A2C5-FBB346C69D61}"/>
                    </a:ext>
                  </a:extLst>
                </p:cNvPr>
                <p:cNvSpPr/>
                <p:nvPr/>
              </p:nvSpPr>
              <p:spPr>
                <a:xfrm>
                  <a:off x="2081776" y="3175205"/>
                  <a:ext cx="387842"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t>Madurez</a:t>
                  </a:r>
                  <a:endParaRPr sz="1000" dirty="0">
                    <a:solidFill>
                      <a:schemeClr val="bg1"/>
                    </a:solidFill>
                  </a:endParaRPr>
                </a:p>
              </p:txBody>
            </p:sp>
            <p:sp>
              <p:nvSpPr>
                <p:cNvPr id="16" name="Google Shape;9186;p75">
                  <a:extLst>
                    <a:ext uri="{FF2B5EF4-FFF2-40B4-BE49-F238E27FC236}">
                      <a16:creationId xmlns:a16="http://schemas.microsoft.com/office/drawing/2014/main" id="{390878F2-E131-428E-9A4E-66309CAECE82}"/>
                    </a:ext>
                  </a:extLst>
                </p:cNvPr>
                <p:cNvSpPr/>
                <p:nvPr/>
              </p:nvSpPr>
              <p:spPr>
                <a:xfrm>
                  <a:off x="2541334" y="3172183"/>
                  <a:ext cx="543019"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t>Tolerancia a fallos</a:t>
                  </a:r>
                  <a:endParaRPr sz="1000" dirty="0">
                    <a:solidFill>
                      <a:schemeClr val="bg1"/>
                    </a:solidFill>
                  </a:endParaRPr>
                </a:p>
              </p:txBody>
            </p:sp>
            <p:sp>
              <p:nvSpPr>
                <p:cNvPr id="17" name="Google Shape;9178;p75">
                  <a:extLst>
                    <a:ext uri="{FF2B5EF4-FFF2-40B4-BE49-F238E27FC236}">
                      <a16:creationId xmlns:a16="http://schemas.microsoft.com/office/drawing/2014/main" id="{AA025B99-9D95-4CEE-A3CF-2EBABCD0BF9B}"/>
                    </a:ext>
                  </a:extLst>
                </p:cNvPr>
                <p:cNvSpPr/>
                <p:nvPr/>
              </p:nvSpPr>
              <p:spPr>
                <a:xfrm>
                  <a:off x="2698058" y="2921982"/>
                  <a:ext cx="411689"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b="1" dirty="0"/>
                    <a:t>Fiabilidad</a:t>
                  </a:r>
                  <a:endParaRPr sz="1200" dirty="0">
                    <a:solidFill>
                      <a:schemeClr val="bg1"/>
                    </a:solidFill>
                  </a:endParaRPr>
                </a:p>
              </p:txBody>
            </p:sp>
            <p:sp>
              <p:nvSpPr>
                <p:cNvPr id="18" name="Google Shape;9180;p75">
                  <a:extLst>
                    <a:ext uri="{FF2B5EF4-FFF2-40B4-BE49-F238E27FC236}">
                      <a16:creationId xmlns:a16="http://schemas.microsoft.com/office/drawing/2014/main" id="{D6F55619-6A2E-4592-97D8-B0120FAFA0EA}"/>
                    </a:ext>
                  </a:extLst>
                </p:cNvPr>
                <p:cNvSpPr/>
                <p:nvPr/>
              </p:nvSpPr>
              <p:spPr>
                <a:xfrm>
                  <a:off x="1041225" y="2921982"/>
                  <a:ext cx="483637"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b="1" spc="50" dirty="0">
                      <a:ln w="0"/>
                      <a:solidFill>
                        <a:schemeClr val="bg1"/>
                      </a:solidFill>
                      <a:effectLst>
                        <a:innerShdw blurRad="63500" dist="50800" dir="13500000">
                          <a:srgbClr val="000000">
                            <a:alpha val="50000"/>
                          </a:srgbClr>
                        </a:innerShdw>
                      </a:effectLst>
                    </a:rPr>
                    <a:t>Funcionalidad</a:t>
                  </a:r>
                  <a:endParaRPr sz="1100" b="1" spc="50" dirty="0">
                    <a:ln w="0"/>
                    <a:solidFill>
                      <a:schemeClr val="bg1"/>
                    </a:solidFill>
                    <a:effectLst>
                      <a:innerShdw blurRad="63500" dist="50800" dir="13500000">
                        <a:srgbClr val="000000">
                          <a:alpha val="50000"/>
                        </a:srgbClr>
                      </a:innerShdw>
                    </a:effectLst>
                  </a:endParaRPr>
                </a:p>
              </p:txBody>
            </p:sp>
            <p:sp>
              <p:nvSpPr>
                <p:cNvPr id="19" name="Google Shape;9177;p75">
                  <a:extLst>
                    <a:ext uri="{FF2B5EF4-FFF2-40B4-BE49-F238E27FC236}">
                      <a16:creationId xmlns:a16="http://schemas.microsoft.com/office/drawing/2014/main" id="{1DCC3253-5203-48AB-86C0-7CA85D2900B3}"/>
                    </a:ext>
                  </a:extLst>
                </p:cNvPr>
                <p:cNvSpPr/>
                <p:nvPr/>
              </p:nvSpPr>
              <p:spPr>
                <a:xfrm>
                  <a:off x="1782655" y="2669711"/>
                  <a:ext cx="667391"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200" b="1" dirty="0">
                      <a:solidFill>
                        <a:schemeClr val="accent5">
                          <a:lumMod val="60000"/>
                          <a:lumOff val="40000"/>
                        </a:schemeClr>
                      </a:solidFill>
                    </a:rPr>
                    <a:t>CALIDAD EXTERNA</a:t>
                  </a:r>
                </a:p>
              </p:txBody>
            </p:sp>
          </p:grpSp>
          <p:sp>
            <p:nvSpPr>
              <p:cNvPr id="42" name="Google Shape;9182;p75">
                <a:extLst>
                  <a:ext uri="{FF2B5EF4-FFF2-40B4-BE49-F238E27FC236}">
                    <a16:creationId xmlns:a16="http://schemas.microsoft.com/office/drawing/2014/main" id="{14098F89-5492-46C5-9FF2-A5C560767ACD}"/>
                  </a:ext>
                </a:extLst>
              </p:cNvPr>
              <p:cNvSpPr/>
              <p:nvPr/>
            </p:nvSpPr>
            <p:spPr>
              <a:xfrm>
                <a:off x="2377683" y="2845085"/>
                <a:ext cx="1232933" cy="376118"/>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t>Precisión</a:t>
                </a:r>
                <a:endParaRPr sz="1000" dirty="0">
                  <a:solidFill>
                    <a:schemeClr val="bg1"/>
                  </a:solidFill>
                </a:endParaRPr>
              </a:p>
            </p:txBody>
          </p:sp>
          <p:cxnSp>
            <p:nvCxnSpPr>
              <p:cNvPr id="43" name="Google Shape;9181;p75">
                <a:extLst>
                  <a:ext uri="{FF2B5EF4-FFF2-40B4-BE49-F238E27FC236}">
                    <a16:creationId xmlns:a16="http://schemas.microsoft.com/office/drawing/2014/main" id="{4832E11D-1BF6-457E-ABE5-115B5DF31F52}"/>
                  </a:ext>
                </a:extLst>
              </p:cNvPr>
              <p:cNvCxnSpPr>
                <a:cxnSpLocks/>
                <a:stCxn id="18" idx="2"/>
                <a:endCxn id="42" idx="0"/>
              </p:cNvCxnSpPr>
              <p:nvPr/>
            </p:nvCxnSpPr>
            <p:spPr>
              <a:xfrm rot="16200000" flipH="1">
                <a:off x="2066580" y="1917514"/>
                <a:ext cx="379001" cy="1476140"/>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grpSp>
        <p:sp>
          <p:nvSpPr>
            <p:cNvPr id="88" name="Google Shape;9188;p75">
              <a:extLst>
                <a:ext uri="{FF2B5EF4-FFF2-40B4-BE49-F238E27FC236}">
                  <a16:creationId xmlns:a16="http://schemas.microsoft.com/office/drawing/2014/main" id="{DEBB41E4-31F5-458C-A8C0-F0DF35DA2FA9}"/>
                </a:ext>
              </a:extLst>
            </p:cNvPr>
            <p:cNvSpPr/>
            <p:nvPr/>
          </p:nvSpPr>
          <p:spPr>
            <a:xfrm>
              <a:off x="7276936" y="3324368"/>
              <a:ext cx="1386526" cy="376118"/>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sz="1100" dirty="0"/>
                <a:t>Recuperabilidad</a:t>
              </a:r>
              <a:endParaRPr sz="800" dirty="0">
                <a:solidFill>
                  <a:schemeClr val="bg1"/>
                </a:solidFill>
              </a:endParaRPr>
            </a:p>
          </p:txBody>
        </p:sp>
        <p:cxnSp>
          <p:nvCxnSpPr>
            <p:cNvPr id="91" name="Google Shape;9185;p75">
              <a:extLst>
                <a:ext uri="{FF2B5EF4-FFF2-40B4-BE49-F238E27FC236}">
                  <a16:creationId xmlns:a16="http://schemas.microsoft.com/office/drawing/2014/main" id="{8CB7594D-7565-4E52-A844-0B1D4BF46785}"/>
                </a:ext>
              </a:extLst>
            </p:cNvPr>
            <p:cNvCxnSpPr>
              <a:cxnSpLocks/>
              <a:stCxn id="17" idx="2"/>
              <a:endCxn id="88" idx="0"/>
            </p:cNvCxnSpPr>
            <p:nvPr/>
          </p:nvCxnSpPr>
          <p:spPr>
            <a:xfrm rot="16200000" flipH="1">
              <a:off x="7076497" y="2430665"/>
              <a:ext cx="391559" cy="1395845"/>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grpSp>
    </p:spTree>
    <p:extLst>
      <p:ext uri="{BB962C8B-B14F-4D97-AF65-F5344CB8AC3E}">
        <p14:creationId xmlns:p14="http://schemas.microsoft.com/office/powerpoint/2010/main" val="15574951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004DE-D282-46EA-B749-8472B4AC200E}"/>
              </a:ext>
            </a:extLst>
          </p:cNvPr>
          <p:cNvSpPr>
            <a:spLocks noGrp="1"/>
          </p:cNvSpPr>
          <p:nvPr>
            <p:ph type="title"/>
          </p:nvPr>
        </p:nvSpPr>
        <p:spPr>
          <a:xfrm>
            <a:off x="652750" y="692675"/>
            <a:ext cx="5735700" cy="941400"/>
          </a:xfrm>
        </p:spPr>
        <p:txBody>
          <a:bodyPr/>
          <a:lstStyle/>
          <a:p>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6</a:t>
            </a:r>
            <a:r>
              <a:rPr lang="es-MX" dirty="0"/>
              <a:t> METRICAS</a:t>
            </a:r>
            <a:endParaRPr lang="es-BO" dirty="0"/>
          </a:p>
        </p:txBody>
      </p:sp>
      <p:cxnSp>
        <p:nvCxnSpPr>
          <p:cNvPr id="3" name="Google Shape;275;p49">
            <a:extLst>
              <a:ext uri="{FF2B5EF4-FFF2-40B4-BE49-F238E27FC236}">
                <a16:creationId xmlns:a16="http://schemas.microsoft.com/office/drawing/2014/main" id="{A0B75631-8F44-4D3F-8A2E-A91AFC8CE39B}"/>
              </a:ext>
            </a:extLst>
          </p:cNvPr>
          <p:cNvCxnSpPr>
            <a:cxnSpLocks/>
          </p:cNvCxnSpPr>
          <p:nvPr/>
        </p:nvCxnSpPr>
        <p:spPr>
          <a:xfrm>
            <a:off x="780675" y="703797"/>
            <a:ext cx="195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4" name="Google Shape;9175;p75">
            <a:extLst>
              <a:ext uri="{FF2B5EF4-FFF2-40B4-BE49-F238E27FC236}">
                <a16:creationId xmlns:a16="http://schemas.microsoft.com/office/drawing/2014/main" id="{EF430090-4052-4B1B-A7A6-B6A791E225C1}"/>
              </a:ext>
            </a:extLst>
          </p:cNvPr>
          <p:cNvGrpSpPr/>
          <p:nvPr/>
        </p:nvGrpSpPr>
        <p:grpSpPr>
          <a:xfrm>
            <a:off x="1314410" y="1842814"/>
            <a:ext cx="5686464" cy="1734972"/>
            <a:chOff x="345843" y="2472901"/>
            <a:chExt cx="2087378" cy="566344"/>
          </a:xfrm>
        </p:grpSpPr>
        <p:cxnSp>
          <p:nvCxnSpPr>
            <p:cNvPr id="25" name="Google Shape;9176;p75">
              <a:extLst>
                <a:ext uri="{FF2B5EF4-FFF2-40B4-BE49-F238E27FC236}">
                  <a16:creationId xmlns:a16="http://schemas.microsoft.com/office/drawing/2014/main" id="{D19DCB71-EE6D-404F-AC7D-E28EC5ADBF5F}"/>
                </a:ext>
              </a:extLst>
            </p:cNvPr>
            <p:cNvCxnSpPr>
              <a:cxnSpLocks/>
              <a:stCxn id="37" idx="2"/>
              <a:endCxn id="35" idx="0"/>
            </p:cNvCxnSpPr>
            <p:nvPr/>
          </p:nvCxnSpPr>
          <p:spPr>
            <a:xfrm rot="16200000" flipH="1">
              <a:off x="1406645" y="2645579"/>
              <a:ext cx="316144" cy="220987"/>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26" name="Google Shape;9179;p75">
              <a:extLst>
                <a:ext uri="{FF2B5EF4-FFF2-40B4-BE49-F238E27FC236}">
                  <a16:creationId xmlns:a16="http://schemas.microsoft.com/office/drawing/2014/main" id="{3CFD8E39-7632-44DD-B139-890980671F55}"/>
                </a:ext>
              </a:extLst>
            </p:cNvPr>
            <p:cNvCxnSpPr>
              <a:cxnSpLocks/>
              <a:stCxn id="36" idx="0"/>
              <a:endCxn id="37" idx="2"/>
            </p:cNvCxnSpPr>
            <p:nvPr/>
          </p:nvCxnSpPr>
          <p:spPr>
            <a:xfrm rot="5400000" flipH="1" flipV="1">
              <a:off x="1148859" y="2608780"/>
              <a:ext cx="316143" cy="294586"/>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28" name="Google Shape;9183;p75">
              <a:extLst>
                <a:ext uri="{FF2B5EF4-FFF2-40B4-BE49-F238E27FC236}">
                  <a16:creationId xmlns:a16="http://schemas.microsoft.com/office/drawing/2014/main" id="{42439D9C-EB25-463F-B426-1FBEBB007B80}"/>
                </a:ext>
              </a:extLst>
            </p:cNvPr>
            <p:cNvCxnSpPr>
              <a:cxnSpLocks/>
              <a:stCxn id="31" idx="0"/>
              <a:endCxn id="37" idx="2"/>
            </p:cNvCxnSpPr>
            <p:nvPr/>
          </p:nvCxnSpPr>
          <p:spPr>
            <a:xfrm rot="5400000" flipH="1" flipV="1">
              <a:off x="872206" y="2332129"/>
              <a:ext cx="316144" cy="847889"/>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30" name="Google Shape;9187;p75">
              <a:extLst>
                <a:ext uri="{FF2B5EF4-FFF2-40B4-BE49-F238E27FC236}">
                  <a16:creationId xmlns:a16="http://schemas.microsoft.com/office/drawing/2014/main" id="{4A92A087-BA50-4FC0-A6CA-6B9D87F830A2}"/>
                </a:ext>
              </a:extLst>
            </p:cNvPr>
            <p:cNvCxnSpPr>
              <a:cxnSpLocks/>
              <a:stCxn id="33" idx="0"/>
              <a:endCxn id="37" idx="2"/>
            </p:cNvCxnSpPr>
            <p:nvPr/>
          </p:nvCxnSpPr>
          <p:spPr>
            <a:xfrm rot="16200000" flipV="1">
              <a:off x="1666277" y="2385948"/>
              <a:ext cx="316144" cy="740251"/>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sp>
          <p:nvSpPr>
            <p:cNvPr id="31" name="Google Shape;9184;p75">
              <a:extLst>
                <a:ext uri="{FF2B5EF4-FFF2-40B4-BE49-F238E27FC236}">
                  <a16:creationId xmlns:a16="http://schemas.microsoft.com/office/drawing/2014/main" id="{949740D8-AC42-4CB0-A800-87DD85F07CA0}"/>
                </a:ext>
              </a:extLst>
            </p:cNvPr>
            <p:cNvSpPr/>
            <p:nvPr/>
          </p:nvSpPr>
          <p:spPr>
            <a:xfrm>
              <a:off x="345843" y="2914145"/>
              <a:ext cx="520982"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t>Eficacia</a:t>
              </a:r>
              <a:endParaRPr dirty="0">
                <a:solidFill>
                  <a:schemeClr val="bg2">
                    <a:lumMod val="75000"/>
                  </a:schemeClr>
                </a:solidFill>
              </a:endParaRPr>
            </a:p>
          </p:txBody>
        </p:sp>
        <p:sp>
          <p:nvSpPr>
            <p:cNvPr id="33" name="Google Shape;9188;p75">
              <a:extLst>
                <a:ext uri="{FF2B5EF4-FFF2-40B4-BE49-F238E27FC236}">
                  <a16:creationId xmlns:a16="http://schemas.microsoft.com/office/drawing/2014/main" id="{3A08C57B-6FA0-4B0C-A988-B42A14A81508}"/>
                </a:ext>
              </a:extLst>
            </p:cNvPr>
            <p:cNvSpPr/>
            <p:nvPr/>
          </p:nvSpPr>
          <p:spPr>
            <a:xfrm>
              <a:off x="1955727" y="2914145"/>
              <a:ext cx="477494"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t>Satisfacción</a:t>
              </a:r>
              <a:endParaRPr dirty="0">
                <a:solidFill>
                  <a:schemeClr val="bg2">
                    <a:lumMod val="75000"/>
                  </a:schemeClr>
                </a:solidFill>
              </a:endParaRPr>
            </a:p>
          </p:txBody>
        </p:sp>
        <p:sp>
          <p:nvSpPr>
            <p:cNvPr id="35" name="Google Shape;9178;p75">
              <a:extLst>
                <a:ext uri="{FF2B5EF4-FFF2-40B4-BE49-F238E27FC236}">
                  <a16:creationId xmlns:a16="http://schemas.microsoft.com/office/drawing/2014/main" id="{7CBF125D-B092-4C15-B47E-FF316068369B}"/>
                </a:ext>
              </a:extLst>
            </p:cNvPr>
            <p:cNvSpPr/>
            <p:nvPr/>
          </p:nvSpPr>
          <p:spPr>
            <a:xfrm>
              <a:off x="1452449" y="2914145"/>
              <a:ext cx="445523"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t>Seguridad</a:t>
              </a:r>
              <a:endParaRPr dirty="0">
                <a:solidFill>
                  <a:schemeClr val="bg2">
                    <a:lumMod val="75000"/>
                  </a:schemeClr>
                </a:solidFill>
              </a:endParaRPr>
            </a:p>
          </p:txBody>
        </p:sp>
        <p:sp>
          <p:nvSpPr>
            <p:cNvPr id="36" name="Google Shape;9180;p75">
              <a:extLst>
                <a:ext uri="{FF2B5EF4-FFF2-40B4-BE49-F238E27FC236}">
                  <a16:creationId xmlns:a16="http://schemas.microsoft.com/office/drawing/2014/main" id="{3752D57A-D1FF-49AD-A010-87F210251DE5}"/>
                </a:ext>
              </a:extLst>
            </p:cNvPr>
            <p:cNvSpPr/>
            <p:nvPr/>
          </p:nvSpPr>
          <p:spPr>
            <a:xfrm>
              <a:off x="899146" y="2914144"/>
              <a:ext cx="520982"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t>Productividad</a:t>
              </a:r>
              <a:endParaRPr dirty="0">
                <a:solidFill>
                  <a:schemeClr val="bg2">
                    <a:lumMod val="75000"/>
                  </a:schemeClr>
                </a:solidFill>
              </a:endParaRPr>
            </a:p>
          </p:txBody>
        </p:sp>
        <p:sp>
          <p:nvSpPr>
            <p:cNvPr id="37" name="Google Shape;9177;p75">
              <a:extLst>
                <a:ext uri="{FF2B5EF4-FFF2-40B4-BE49-F238E27FC236}">
                  <a16:creationId xmlns:a16="http://schemas.microsoft.com/office/drawing/2014/main" id="{7398E798-5FEB-4206-93DC-37B97E9DA705}"/>
                </a:ext>
              </a:extLst>
            </p:cNvPr>
            <p:cNvSpPr/>
            <p:nvPr/>
          </p:nvSpPr>
          <p:spPr>
            <a:xfrm>
              <a:off x="1108077" y="2472901"/>
              <a:ext cx="692292"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b="1" dirty="0">
                  <a:solidFill>
                    <a:schemeClr val="accent5">
                      <a:lumMod val="60000"/>
                      <a:lumOff val="40000"/>
                    </a:schemeClr>
                  </a:solidFill>
                </a:rPr>
                <a:t>CALIDAD DE USO</a:t>
              </a:r>
              <a:endParaRPr lang="es-MX" dirty="0">
                <a:solidFill>
                  <a:schemeClr val="accent5">
                    <a:lumMod val="60000"/>
                    <a:lumOff val="40000"/>
                  </a:schemeClr>
                </a:solidFill>
              </a:endParaRPr>
            </a:p>
          </p:txBody>
        </p:sp>
      </p:grpSp>
    </p:spTree>
    <p:extLst>
      <p:ext uri="{BB962C8B-B14F-4D97-AF65-F5344CB8AC3E}">
        <p14:creationId xmlns:p14="http://schemas.microsoft.com/office/powerpoint/2010/main" val="4097469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FBA99-801B-45F9-9E94-147C94F3CDBF}"/>
              </a:ext>
            </a:extLst>
          </p:cNvPr>
          <p:cNvSpPr>
            <a:spLocks noGrp="1"/>
          </p:cNvSpPr>
          <p:nvPr>
            <p:ph type="title"/>
          </p:nvPr>
        </p:nvSpPr>
        <p:spPr>
          <a:xfrm>
            <a:off x="767049" y="416450"/>
            <a:ext cx="5433725" cy="941400"/>
          </a:xfrm>
        </p:spPr>
        <p:txBody>
          <a:bodyPr/>
          <a:lstStyle/>
          <a:p>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7</a:t>
            </a:r>
            <a:r>
              <a:rPr lang="es-MX" dirty="0"/>
              <a:t> NIVELES DE PUNTUACIÓN DE LAS MÉTRICAS</a:t>
            </a:r>
            <a:endParaRPr lang="es-BO" dirty="0"/>
          </a:p>
        </p:txBody>
      </p:sp>
      <p:cxnSp>
        <p:nvCxnSpPr>
          <p:cNvPr id="3" name="Google Shape;275;p49">
            <a:extLst>
              <a:ext uri="{FF2B5EF4-FFF2-40B4-BE49-F238E27FC236}">
                <a16:creationId xmlns:a16="http://schemas.microsoft.com/office/drawing/2014/main" id="{74A2F6FD-C8AC-4588-BDAC-2C9979DEA566}"/>
              </a:ext>
            </a:extLst>
          </p:cNvPr>
          <p:cNvCxnSpPr>
            <a:cxnSpLocks/>
          </p:cNvCxnSpPr>
          <p:nvPr/>
        </p:nvCxnSpPr>
        <p:spPr>
          <a:xfrm>
            <a:off x="767049" y="416450"/>
            <a:ext cx="543372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Rectángulo 7">
            <a:extLst>
              <a:ext uri="{FF2B5EF4-FFF2-40B4-BE49-F238E27FC236}">
                <a16:creationId xmlns:a16="http://schemas.microsoft.com/office/drawing/2014/main" id="{FA413F9E-B6FD-4FF9-8209-8CF7F364949C}"/>
              </a:ext>
            </a:extLst>
          </p:cNvPr>
          <p:cNvSpPr/>
          <p:nvPr/>
        </p:nvSpPr>
        <p:spPr>
          <a:xfrm>
            <a:off x="835961" y="1357841"/>
            <a:ext cx="2647950" cy="261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Cuanto mas cercano a 1 mejor</a:t>
            </a:r>
            <a:endParaRPr lang="es-BO" dirty="0"/>
          </a:p>
        </p:txBody>
      </p:sp>
      <p:graphicFrame>
        <p:nvGraphicFramePr>
          <p:cNvPr id="9" name="Tabla 8">
            <a:extLst>
              <a:ext uri="{FF2B5EF4-FFF2-40B4-BE49-F238E27FC236}">
                <a16:creationId xmlns:a16="http://schemas.microsoft.com/office/drawing/2014/main" id="{249582C4-AF77-462C-A9C6-7AA4F8BDB40D}"/>
              </a:ext>
            </a:extLst>
          </p:cNvPr>
          <p:cNvGraphicFramePr>
            <a:graphicFrameLocks noGrp="1"/>
          </p:cNvGraphicFramePr>
          <p:nvPr>
            <p:extLst>
              <p:ext uri="{D42A27DB-BD31-4B8C-83A1-F6EECF244321}">
                <p14:modId xmlns:p14="http://schemas.microsoft.com/office/powerpoint/2010/main" val="3119368593"/>
              </p:ext>
            </p:extLst>
          </p:nvPr>
        </p:nvGraphicFramePr>
        <p:xfrm>
          <a:off x="901366" y="1741327"/>
          <a:ext cx="5165090" cy="962345"/>
        </p:xfrm>
        <a:graphic>
          <a:graphicData uri="http://schemas.openxmlformats.org/drawingml/2006/table">
            <a:tbl>
              <a:tblPr firstRow="1" firstCol="1" bandRow="1">
                <a:tableStyleId>{35758FB7-9AC5-4552-8A53-C91805E547FA}</a:tableStyleId>
              </a:tblPr>
              <a:tblGrid>
                <a:gridCol w="1726565">
                  <a:extLst>
                    <a:ext uri="{9D8B030D-6E8A-4147-A177-3AD203B41FA5}">
                      <a16:colId xmlns:a16="http://schemas.microsoft.com/office/drawing/2014/main" val="261052501"/>
                    </a:ext>
                  </a:extLst>
                </a:gridCol>
                <a:gridCol w="1715770">
                  <a:extLst>
                    <a:ext uri="{9D8B030D-6E8A-4147-A177-3AD203B41FA5}">
                      <a16:colId xmlns:a16="http://schemas.microsoft.com/office/drawing/2014/main" val="3846135644"/>
                    </a:ext>
                  </a:extLst>
                </a:gridCol>
                <a:gridCol w="1722755">
                  <a:extLst>
                    <a:ext uri="{9D8B030D-6E8A-4147-A177-3AD203B41FA5}">
                      <a16:colId xmlns:a16="http://schemas.microsoft.com/office/drawing/2014/main" val="1799912829"/>
                    </a:ext>
                  </a:extLst>
                </a:gridCol>
              </a:tblGrid>
              <a:tr h="0">
                <a:tc>
                  <a:txBody>
                    <a:bodyPr/>
                    <a:lstStyle/>
                    <a:p>
                      <a:pPr algn="ctr">
                        <a:lnSpc>
                          <a:spcPct val="115000"/>
                        </a:lnSpc>
                        <a:spcAft>
                          <a:spcPts val="0"/>
                        </a:spcAft>
                      </a:pPr>
                      <a:r>
                        <a:rPr lang="es-BO" sz="1200">
                          <a:effectLst/>
                        </a:rPr>
                        <a:t>Ponderación</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Nivel de rating</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Parámetros</a:t>
                      </a:r>
                      <a:endParaRPr lang="es-BO"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111022489"/>
                  </a:ext>
                </a:extLst>
              </a:tr>
              <a:tr h="0">
                <a:tc>
                  <a:txBody>
                    <a:bodyPr/>
                    <a:lstStyle/>
                    <a:p>
                      <a:pPr algn="ctr">
                        <a:lnSpc>
                          <a:spcPct val="115000"/>
                        </a:lnSpc>
                        <a:spcAft>
                          <a:spcPts val="0"/>
                        </a:spcAft>
                      </a:pPr>
                      <a:r>
                        <a:rPr lang="es-BO" sz="1200">
                          <a:effectLst/>
                        </a:rPr>
                        <a:t>1</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No aceptable</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0&lt;=X&lt;=0.20</a:t>
                      </a:r>
                      <a:endParaRPr lang="es-BO"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182134747"/>
                  </a:ext>
                </a:extLst>
              </a:tr>
              <a:tr h="0">
                <a:tc>
                  <a:txBody>
                    <a:bodyPr/>
                    <a:lstStyle/>
                    <a:p>
                      <a:pPr algn="ctr">
                        <a:lnSpc>
                          <a:spcPct val="115000"/>
                        </a:lnSpc>
                        <a:spcAft>
                          <a:spcPts val="0"/>
                        </a:spcAft>
                      </a:pPr>
                      <a:r>
                        <a:rPr lang="es-BO" sz="1200">
                          <a:effectLst/>
                        </a:rPr>
                        <a:t>2</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Regular</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0.20&lt;=X&lt;=0.45</a:t>
                      </a:r>
                      <a:endParaRPr lang="es-BO"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134543936"/>
                  </a:ext>
                </a:extLst>
              </a:tr>
              <a:tr h="0">
                <a:tc>
                  <a:txBody>
                    <a:bodyPr/>
                    <a:lstStyle/>
                    <a:p>
                      <a:pPr algn="ctr">
                        <a:lnSpc>
                          <a:spcPct val="115000"/>
                        </a:lnSpc>
                        <a:spcAft>
                          <a:spcPts val="0"/>
                        </a:spcAft>
                      </a:pPr>
                      <a:r>
                        <a:rPr lang="es-BO" sz="1200">
                          <a:effectLst/>
                        </a:rPr>
                        <a:t>3</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Aceptable</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0.45&lt;=X&lt;=0.70</a:t>
                      </a:r>
                      <a:endParaRPr lang="es-BO"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207069659"/>
                  </a:ext>
                </a:extLst>
              </a:tr>
              <a:tr h="0">
                <a:tc>
                  <a:txBody>
                    <a:bodyPr/>
                    <a:lstStyle/>
                    <a:p>
                      <a:pPr algn="ctr">
                        <a:lnSpc>
                          <a:spcPct val="115000"/>
                        </a:lnSpc>
                        <a:spcAft>
                          <a:spcPts val="0"/>
                        </a:spcAft>
                      </a:pPr>
                      <a:r>
                        <a:rPr lang="es-BO" sz="1200">
                          <a:effectLst/>
                        </a:rPr>
                        <a:t>4</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Excelente</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dirty="0">
                          <a:effectLst/>
                        </a:rPr>
                        <a:t>0.70&lt;=X&lt;=1</a:t>
                      </a:r>
                      <a:endParaRPr lang="es-BO" sz="1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773721288"/>
                  </a:ext>
                </a:extLst>
              </a:tr>
            </a:tbl>
          </a:graphicData>
        </a:graphic>
      </p:graphicFrame>
      <p:sp>
        <p:nvSpPr>
          <p:cNvPr id="10" name="Rectángulo 9">
            <a:extLst>
              <a:ext uri="{FF2B5EF4-FFF2-40B4-BE49-F238E27FC236}">
                <a16:creationId xmlns:a16="http://schemas.microsoft.com/office/drawing/2014/main" id="{A0902268-4163-453C-B123-81B0F240DCDF}"/>
              </a:ext>
            </a:extLst>
          </p:cNvPr>
          <p:cNvSpPr/>
          <p:nvPr/>
        </p:nvSpPr>
        <p:spPr>
          <a:xfrm>
            <a:off x="767049" y="2825766"/>
            <a:ext cx="2647950" cy="261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Cuanto mas cercano a 0 mejor</a:t>
            </a:r>
            <a:endParaRPr lang="es-BO" dirty="0"/>
          </a:p>
        </p:txBody>
      </p:sp>
      <p:graphicFrame>
        <p:nvGraphicFramePr>
          <p:cNvPr id="11" name="Tabla 10">
            <a:extLst>
              <a:ext uri="{FF2B5EF4-FFF2-40B4-BE49-F238E27FC236}">
                <a16:creationId xmlns:a16="http://schemas.microsoft.com/office/drawing/2014/main" id="{142DECDD-DF32-4860-9D31-FF6692D094B9}"/>
              </a:ext>
            </a:extLst>
          </p:cNvPr>
          <p:cNvGraphicFramePr>
            <a:graphicFrameLocks noGrp="1"/>
          </p:cNvGraphicFramePr>
          <p:nvPr>
            <p:extLst>
              <p:ext uri="{D42A27DB-BD31-4B8C-83A1-F6EECF244321}">
                <p14:modId xmlns:p14="http://schemas.microsoft.com/office/powerpoint/2010/main" val="3533556654"/>
              </p:ext>
            </p:extLst>
          </p:nvPr>
        </p:nvGraphicFramePr>
        <p:xfrm>
          <a:off x="901366" y="3209252"/>
          <a:ext cx="5165090" cy="962345"/>
        </p:xfrm>
        <a:graphic>
          <a:graphicData uri="http://schemas.openxmlformats.org/drawingml/2006/table">
            <a:tbl>
              <a:tblPr firstRow="1" firstCol="1" bandRow="1">
                <a:tableStyleId>{775DCB02-9BB8-47FD-8907-85C794F793BA}</a:tableStyleId>
              </a:tblPr>
              <a:tblGrid>
                <a:gridCol w="1726565">
                  <a:extLst>
                    <a:ext uri="{9D8B030D-6E8A-4147-A177-3AD203B41FA5}">
                      <a16:colId xmlns:a16="http://schemas.microsoft.com/office/drawing/2014/main" val="3990996373"/>
                    </a:ext>
                  </a:extLst>
                </a:gridCol>
                <a:gridCol w="1715770">
                  <a:extLst>
                    <a:ext uri="{9D8B030D-6E8A-4147-A177-3AD203B41FA5}">
                      <a16:colId xmlns:a16="http://schemas.microsoft.com/office/drawing/2014/main" val="1200394051"/>
                    </a:ext>
                  </a:extLst>
                </a:gridCol>
                <a:gridCol w="1722755">
                  <a:extLst>
                    <a:ext uri="{9D8B030D-6E8A-4147-A177-3AD203B41FA5}">
                      <a16:colId xmlns:a16="http://schemas.microsoft.com/office/drawing/2014/main" val="3527854802"/>
                    </a:ext>
                  </a:extLst>
                </a:gridCol>
              </a:tblGrid>
              <a:tr h="0">
                <a:tc>
                  <a:txBody>
                    <a:bodyPr/>
                    <a:lstStyle/>
                    <a:p>
                      <a:pPr algn="ctr">
                        <a:lnSpc>
                          <a:spcPct val="115000"/>
                        </a:lnSpc>
                        <a:spcAft>
                          <a:spcPts val="0"/>
                        </a:spcAft>
                      </a:pPr>
                      <a:r>
                        <a:rPr lang="es-BO" sz="1200">
                          <a:effectLst/>
                        </a:rPr>
                        <a:t>Ponderación</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Nivel de rating</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Parámetros</a:t>
                      </a:r>
                      <a:endParaRPr lang="es-BO"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484914434"/>
                  </a:ext>
                </a:extLst>
              </a:tr>
              <a:tr h="0">
                <a:tc>
                  <a:txBody>
                    <a:bodyPr/>
                    <a:lstStyle/>
                    <a:p>
                      <a:pPr algn="ctr">
                        <a:lnSpc>
                          <a:spcPct val="115000"/>
                        </a:lnSpc>
                        <a:spcAft>
                          <a:spcPts val="0"/>
                        </a:spcAft>
                      </a:pPr>
                      <a:r>
                        <a:rPr lang="es-BO" sz="1200">
                          <a:effectLst/>
                        </a:rPr>
                        <a:t>1</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No aceptable</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1&lt;=X&lt;=0.70</a:t>
                      </a:r>
                      <a:endParaRPr lang="es-BO"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162909502"/>
                  </a:ext>
                </a:extLst>
              </a:tr>
              <a:tr h="0">
                <a:tc>
                  <a:txBody>
                    <a:bodyPr/>
                    <a:lstStyle/>
                    <a:p>
                      <a:pPr algn="ctr">
                        <a:lnSpc>
                          <a:spcPct val="115000"/>
                        </a:lnSpc>
                        <a:spcAft>
                          <a:spcPts val="0"/>
                        </a:spcAft>
                      </a:pPr>
                      <a:r>
                        <a:rPr lang="es-BO" sz="1200">
                          <a:effectLst/>
                        </a:rPr>
                        <a:t>2</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Regular</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0.70&lt;=X&lt;=0.45</a:t>
                      </a:r>
                      <a:endParaRPr lang="es-BO"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288519583"/>
                  </a:ext>
                </a:extLst>
              </a:tr>
              <a:tr h="0">
                <a:tc>
                  <a:txBody>
                    <a:bodyPr/>
                    <a:lstStyle/>
                    <a:p>
                      <a:pPr algn="ctr">
                        <a:lnSpc>
                          <a:spcPct val="115000"/>
                        </a:lnSpc>
                        <a:spcAft>
                          <a:spcPts val="0"/>
                        </a:spcAft>
                      </a:pPr>
                      <a:r>
                        <a:rPr lang="es-BO" sz="1200">
                          <a:effectLst/>
                        </a:rPr>
                        <a:t>3</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Aceptable</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0.45&lt;=X&lt;=0.20</a:t>
                      </a:r>
                      <a:endParaRPr lang="es-BO" sz="1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020180330"/>
                  </a:ext>
                </a:extLst>
              </a:tr>
              <a:tr h="0">
                <a:tc>
                  <a:txBody>
                    <a:bodyPr/>
                    <a:lstStyle/>
                    <a:p>
                      <a:pPr algn="ctr">
                        <a:lnSpc>
                          <a:spcPct val="115000"/>
                        </a:lnSpc>
                        <a:spcAft>
                          <a:spcPts val="0"/>
                        </a:spcAft>
                      </a:pPr>
                      <a:r>
                        <a:rPr lang="es-BO" sz="1200">
                          <a:effectLst/>
                        </a:rPr>
                        <a:t>4</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a:effectLst/>
                        </a:rPr>
                        <a:t>Excelente</a:t>
                      </a:r>
                      <a:endParaRPr lang="es-BO" sz="1100">
                        <a:effectLst/>
                        <a:latin typeface="Arial" panose="020B0604020202020204" pitchFamily="34" charset="0"/>
                        <a:ea typeface="Arial" panose="020B0604020202020204" pitchFamily="34" charset="0"/>
                      </a:endParaRPr>
                    </a:p>
                  </a:txBody>
                  <a:tcPr marL="68580" marR="68580" marT="0" marB="0" anchor="ctr"/>
                </a:tc>
                <a:tc>
                  <a:txBody>
                    <a:bodyPr/>
                    <a:lstStyle/>
                    <a:p>
                      <a:pPr algn="ctr">
                        <a:lnSpc>
                          <a:spcPct val="115000"/>
                        </a:lnSpc>
                        <a:spcAft>
                          <a:spcPts val="0"/>
                        </a:spcAft>
                      </a:pPr>
                      <a:r>
                        <a:rPr lang="es-BO" sz="1200" dirty="0">
                          <a:effectLst/>
                        </a:rPr>
                        <a:t>0.20&lt;=X&lt;=0</a:t>
                      </a:r>
                      <a:endParaRPr lang="es-BO" sz="1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568109796"/>
                  </a:ext>
                </a:extLst>
              </a:tr>
            </a:tbl>
          </a:graphicData>
        </a:graphic>
      </p:graphicFrame>
    </p:spTree>
    <p:extLst>
      <p:ext uri="{BB962C8B-B14F-4D97-AF65-F5344CB8AC3E}">
        <p14:creationId xmlns:p14="http://schemas.microsoft.com/office/powerpoint/2010/main" val="20046707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8</a:t>
            </a:r>
            <a:r>
              <a:rPr lang="es-BO" dirty="0"/>
              <a:t> COMPARACION DE CRITERIOS DE EVALUACION</a:t>
            </a:r>
            <a:endParaRPr dirty="0"/>
          </a:p>
        </p:txBody>
      </p:sp>
      <p:cxnSp>
        <p:nvCxnSpPr>
          <p:cNvPr id="281" name="Google Shape;281;p5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4" name="Gráfico 3">
            <a:extLst>
              <a:ext uri="{FF2B5EF4-FFF2-40B4-BE49-F238E27FC236}">
                <a16:creationId xmlns:a16="http://schemas.microsoft.com/office/drawing/2014/main" id="{04E531D8-1AA3-4CBF-B781-7B1A44D499A6}"/>
              </a:ext>
            </a:extLst>
          </p:cNvPr>
          <p:cNvGraphicFramePr/>
          <p:nvPr>
            <p:extLst>
              <p:ext uri="{D42A27DB-BD31-4B8C-83A1-F6EECF244321}">
                <p14:modId xmlns:p14="http://schemas.microsoft.com/office/powerpoint/2010/main" val="1590452276"/>
              </p:ext>
            </p:extLst>
          </p:nvPr>
        </p:nvGraphicFramePr>
        <p:xfrm>
          <a:off x="1524000" y="1417427"/>
          <a:ext cx="6096000" cy="33051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8</a:t>
            </a:r>
            <a:r>
              <a:rPr lang="es-BO" dirty="0"/>
              <a:t> COMPARACION DE CRITERIOS DE EVALUACION</a:t>
            </a:r>
            <a:endParaRPr dirty="0"/>
          </a:p>
        </p:txBody>
      </p:sp>
      <p:cxnSp>
        <p:nvCxnSpPr>
          <p:cNvPr id="281" name="Google Shape;281;p5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4" name="Gráfico 3">
            <a:extLst>
              <a:ext uri="{FF2B5EF4-FFF2-40B4-BE49-F238E27FC236}">
                <a16:creationId xmlns:a16="http://schemas.microsoft.com/office/drawing/2014/main" id="{04E531D8-1AA3-4CBF-B781-7B1A44D499A6}"/>
              </a:ext>
            </a:extLst>
          </p:cNvPr>
          <p:cNvGraphicFramePr/>
          <p:nvPr>
            <p:extLst>
              <p:ext uri="{D42A27DB-BD31-4B8C-83A1-F6EECF244321}">
                <p14:modId xmlns:p14="http://schemas.microsoft.com/office/powerpoint/2010/main" val="3160783576"/>
              </p:ext>
            </p:extLst>
          </p:nvPr>
        </p:nvGraphicFramePr>
        <p:xfrm>
          <a:off x="1524000" y="1417427"/>
          <a:ext cx="6324600" cy="33051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46998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8</a:t>
            </a:r>
            <a:r>
              <a:rPr lang="es-BO" dirty="0"/>
              <a:t> COMPARACION DE CRITERIOS DE EVALUACION</a:t>
            </a:r>
            <a:endParaRPr dirty="0"/>
          </a:p>
        </p:txBody>
      </p:sp>
      <p:cxnSp>
        <p:nvCxnSpPr>
          <p:cNvPr id="281" name="Google Shape;281;p5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4" name="Gráfico 3">
            <a:extLst>
              <a:ext uri="{FF2B5EF4-FFF2-40B4-BE49-F238E27FC236}">
                <a16:creationId xmlns:a16="http://schemas.microsoft.com/office/drawing/2014/main" id="{04E531D8-1AA3-4CBF-B781-7B1A44D499A6}"/>
              </a:ext>
            </a:extLst>
          </p:cNvPr>
          <p:cNvGraphicFramePr/>
          <p:nvPr>
            <p:extLst>
              <p:ext uri="{D42A27DB-BD31-4B8C-83A1-F6EECF244321}">
                <p14:modId xmlns:p14="http://schemas.microsoft.com/office/powerpoint/2010/main" val="2279158346"/>
              </p:ext>
            </p:extLst>
          </p:nvPr>
        </p:nvGraphicFramePr>
        <p:xfrm>
          <a:off x="1524000" y="1417427"/>
          <a:ext cx="6324600" cy="33051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06552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BO" b="1" spc="50" dirty="0">
                <a:ln w="9525" cmpd="sng">
                  <a:solidFill>
                    <a:schemeClr val="accent1"/>
                  </a:solidFill>
                  <a:prstDash val="solid"/>
                </a:ln>
                <a:solidFill>
                  <a:srgbClr val="70AD47">
                    <a:tint val="1000"/>
                  </a:srgbClr>
                </a:solidFill>
                <a:effectLst>
                  <a:glow rad="38100">
                    <a:schemeClr val="accent1">
                      <a:alpha val="40000"/>
                    </a:schemeClr>
                  </a:glow>
                </a:effectLst>
              </a:rPr>
              <a:t>9</a:t>
            </a:r>
            <a:r>
              <a:rPr lang="es-BO" dirty="0"/>
              <a:t> CONCLUSIONES</a:t>
            </a:r>
            <a:endParaRPr dirty="0"/>
          </a:p>
        </p:txBody>
      </p:sp>
      <p:cxnSp>
        <p:nvCxnSpPr>
          <p:cNvPr id="293" name="Google Shape;293;p5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1" name="Google Shape;1975;p55">
            <a:extLst>
              <a:ext uri="{FF2B5EF4-FFF2-40B4-BE49-F238E27FC236}">
                <a16:creationId xmlns:a16="http://schemas.microsoft.com/office/drawing/2014/main" id="{0E9871B2-E07D-466E-BA6A-316CD66213D0}"/>
              </a:ext>
            </a:extLst>
          </p:cNvPr>
          <p:cNvSpPr txBox="1">
            <a:spLocks/>
          </p:cNvSpPr>
          <p:nvPr/>
        </p:nvSpPr>
        <p:spPr>
          <a:xfrm>
            <a:off x="938500" y="1228825"/>
            <a:ext cx="5576600" cy="1565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None/>
            </a:pPr>
            <a:r>
              <a:rPr lang="es-MX" sz="1200" dirty="0">
                <a:solidFill>
                  <a:schemeClr val="lt1"/>
                </a:solidFill>
              </a:rPr>
              <a:t>La evaluación del software utilizando la norma ISO9126 muestra la calidad del mismo. Según los resultados obtenidos, el software analizado tiene un nivel de calidad aceptable para su uso. Sin embargo, se encontraron problemas en cuanto a la seguridad, ya que el software no registra los usuarios o administradores que ingresan al sistema, y en la interfaz, ya que no cuenta con opciones de personalización.</a:t>
            </a:r>
            <a:endParaRPr lang="en-US" sz="1200" dirty="0">
              <a:solidFill>
                <a:schemeClr val="lt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1</a:t>
            </a:r>
            <a:r>
              <a:rPr lang="es-BO" b="1" spc="50" dirty="0">
                <a:ln w="9525" cmpd="sng">
                  <a:solidFill>
                    <a:schemeClr val="accent1"/>
                  </a:solidFill>
                  <a:prstDash val="solid"/>
                </a:ln>
                <a:solidFill>
                  <a:srgbClr val="70AD47">
                    <a:tint val="1000"/>
                  </a:srgbClr>
                </a:solidFill>
                <a:effectLst>
                  <a:glow rad="38100">
                    <a:schemeClr val="accent1">
                      <a:alpha val="40000"/>
                    </a:schemeClr>
                  </a:glow>
                </a:effectLst>
              </a:rPr>
              <a:t>0 </a:t>
            </a:r>
            <a:r>
              <a:rPr lang="es-BO" dirty="0"/>
              <a:t>RECOMENDACIONES</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1975;p55">
            <a:extLst>
              <a:ext uri="{FF2B5EF4-FFF2-40B4-BE49-F238E27FC236}">
                <a16:creationId xmlns:a16="http://schemas.microsoft.com/office/drawing/2014/main" id="{F0CF7497-99BC-4196-8F77-E8203D391173}"/>
              </a:ext>
            </a:extLst>
          </p:cNvPr>
          <p:cNvSpPr txBox="1">
            <a:spLocks/>
          </p:cNvSpPr>
          <p:nvPr/>
        </p:nvSpPr>
        <p:spPr>
          <a:xfrm>
            <a:off x="938500" y="1228825"/>
            <a:ext cx="5576600" cy="2012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71450" indent="-171450">
              <a:spcAft>
                <a:spcPts val="1600"/>
              </a:spcAft>
            </a:pPr>
            <a:r>
              <a:rPr lang="es-MX" sz="1200" dirty="0">
                <a:solidFill>
                  <a:schemeClr val="lt1"/>
                </a:solidFill>
              </a:rPr>
              <a:t>Se recomienda tener conocimiento en el tipo de lenguaje de programación en la que está desarrollado el software para mejor entendimiento y control de sus funciones.</a:t>
            </a:r>
          </a:p>
          <a:p>
            <a:pPr marL="171450" indent="-171450">
              <a:spcAft>
                <a:spcPts val="1600"/>
              </a:spcAft>
            </a:pPr>
            <a:r>
              <a:rPr lang="es-MX" sz="1200" dirty="0">
                <a:solidFill>
                  <a:schemeClr val="lt1"/>
                </a:solidFill>
              </a:rPr>
              <a:t>Se recomienda informarse de manera adecuada acerca de la norma a utilizar para la evaluación de calidad de software (ISO9126).</a:t>
            </a:r>
          </a:p>
          <a:p>
            <a:pPr marL="171450" indent="-171450">
              <a:spcAft>
                <a:spcPts val="1600"/>
              </a:spcAft>
            </a:pPr>
            <a:r>
              <a:rPr lang="es-MX" sz="1200" dirty="0">
                <a:solidFill>
                  <a:schemeClr val="lt1"/>
                </a:solidFill>
              </a:rPr>
              <a:t>Es recomendable tener actualizados los softwares necesarios para la ejecución de la aplicación a evaluar.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245B1-75AD-4B9B-AF8C-7A6D09E3D7E4}"/>
              </a:ext>
            </a:extLst>
          </p:cNvPr>
          <p:cNvSpPr>
            <a:spLocks noGrp="1"/>
          </p:cNvSpPr>
          <p:nvPr>
            <p:ph type="ctrTitle"/>
          </p:nvPr>
        </p:nvSpPr>
        <p:spPr/>
        <p:txBody>
          <a:bodyPr/>
          <a:lstStyle/>
          <a:p>
            <a:r>
              <a:rPr lang="es-MX" dirty="0"/>
              <a:t>GRACIAS</a:t>
            </a:r>
            <a:endParaRPr lang="es-BO" dirty="0"/>
          </a:p>
        </p:txBody>
      </p:sp>
    </p:spTree>
    <p:extLst>
      <p:ext uri="{BB962C8B-B14F-4D97-AF65-F5344CB8AC3E}">
        <p14:creationId xmlns:p14="http://schemas.microsoft.com/office/powerpoint/2010/main" val="34981026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s-BO" dirty="0"/>
              <a:t>ONTENIDO</a:t>
            </a:r>
            <a:endParaRPr dirty="0"/>
          </a:p>
        </p:txBody>
      </p:sp>
      <p:sp>
        <p:nvSpPr>
          <p:cNvPr id="171" name="Google Shape;171;p39"/>
          <p:cNvSpPr txBox="1">
            <a:spLocks noGrp="1"/>
          </p:cNvSpPr>
          <p:nvPr>
            <p:ph type="body" idx="1"/>
          </p:nvPr>
        </p:nvSpPr>
        <p:spPr>
          <a:xfrm>
            <a:off x="1338550" y="1051799"/>
            <a:ext cx="7172100" cy="3282075"/>
          </a:xfrm>
          <a:prstGeom prst="rect">
            <a:avLst/>
          </a:prstGeom>
        </p:spPr>
        <p:txBody>
          <a:bodyPr spcFirstLastPara="1" wrap="square" lIns="91425" tIns="91425" rIns="91425" bIns="91425" anchor="t" anchorCtr="0">
            <a:noAutofit/>
          </a:bodyPr>
          <a:lstStyle/>
          <a:p>
            <a:pPr marL="457200" lvl="0" indent="-301625" algn="l" rtl="0">
              <a:lnSpc>
                <a:spcPct val="150000"/>
              </a:lnSpc>
              <a:spcBef>
                <a:spcPts val="0"/>
              </a:spcBef>
              <a:spcAft>
                <a:spcPts val="0"/>
              </a:spcAft>
              <a:buClr>
                <a:schemeClr val="accent1"/>
              </a:buClr>
              <a:buSzPts val="1150"/>
              <a:buFont typeface="Montserrat ExtraBold"/>
              <a:buAutoNum type="arabicPeriod"/>
            </a:pPr>
            <a:r>
              <a:rPr lang="es-MX" dirty="0"/>
              <a:t>Introducción</a:t>
            </a:r>
            <a:endParaRPr dirty="0"/>
          </a:p>
          <a:p>
            <a:pPr marL="457200" lvl="0" indent="-301625" algn="l" rtl="0">
              <a:lnSpc>
                <a:spcPct val="150000"/>
              </a:lnSpc>
              <a:spcBef>
                <a:spcPts val="0"/>
              </a:spcBef>
              <a:spcAft>
                <a:spcPts val="0"/>
              </a:spcAft>
              <a:buClr>
                <a:schemeClr val="accent1"/>
              </a:buClr>
              <a:buSzPts val="1150"/>
              <a:buFont typeface="Montserrat ExtraBold"/>
              <a:buAutoNum type="arabicPeriod"/>
            </a:pPr>
            <a:r>
              <a:rPr lang="es-MX" dirty="0"/>
              <a:t>Requisitos para la Instalación</a:t>
            </a:r>
            <a:endParaRPr dirty="0"/>
          </a:p>
          <a:p>
            <a:pPr marL="457200" lvl="0" indent="-301625" algn="l" rtl="0">
              <a:lnSpc>
                <a:spcPct val="150000"/>
              </a:lnSpc>
              <a:spcBef>
                <a:spcPts val="0"/>
              </a:spcBef>
              <a:spcAft>
                <a:spcPts val="0"/>
              </a:spcAft>
              <a:buClr>
                <a:schemeClr val="accent1"/>
              </a:buClr>
              <a:buSzPts val="1150"/>
              <a:buFont typeface="Montserrat ExtraBold"/>
              <a:buAutoNum type="arabicPeriod"/>
            </a:pPr>
            <a:r>
              <a:rPr lang="es-MX" dirty="0"/>
              <a:t>Diagramas de Software</a:t>
            </a:r>
            <a:endParaRPr dirty="0"/>
          </a:p>
          <a:p>
            <a:pPr marL="457200" lvl="0" indent="-301625" algn="l" rtl="0">
              <a:lnSpc>
                <a:spcPct val="150000"/>
              </a:lnSpc>
              <a:spcBef>
                <a:spcPts val="0"/>
              </a:spcBef>
              <a:spcAft>
                <a:spcPts val="0"/>
              </a:spcAft>
              <a:buClr>
                <a:schemeClr val="accent1"/>
              </a:buClr>
              <a:buSzPts val="1150"/>
              <a:buFont typeface="Montserrat ExtraBold"/>
              <a:buAutoNum type="arabicPeriod"/>
            </a:pPr>
            <a:r>
              <a:rPr lang="es-MX" dirty="0"/>
              <a:t>Propósito de la Evaluación </a:t>
            </a:r>
          </a:p>
          <a:p>
            <a:pPr marL="457200" lvl="0" indent="-301625" algn="l" rtl="0">
              <a:lnSpc>
                <a:spcPct val="150000"/>
              </a:lnSpc>
              <a:spcBef>
                <a:spcPts val="0"/>
              </a:spcBef>
              <a:spcAft>
                <a:spcPts val="0"/>
              </a:spcAft>
              <a:buClr>
                <a:schemeClr val="accent1"/>
              </a:buClr>
              <a:buSzPts val="1150"/>
              <a:buFont typeface="Montserrat ExtraBold"/>
              <a:buAutoNum type="arabicPeriod"/>
            </a:pPr>
            <a:r>
              <a:rPr lang="es-MX" dirty="0"/>
              <a:t>Modelo de Calidad</a:t>
            </a:r>
          </a:p>
          <a:p>
            <a:pPr marL="914400" lvl="0" indent="-301625" algn="l" rtl="0">
              <a:lnSpc>
                <a:spcPct val="150000"/>
              </a:lnSpc>
              <a:spcBef>
                <a:spcPts val="0"/>
              </a:spcBef>
              <a:spcAft>
                <a:spcPts val="0"/>
              </a:spcAft>
              <a:buClr>
                <a:schemeClr val="accent2"/>
              </a:buClr>
              <a:buSzPts val="1150"/>
              <a:buChar char="●"/>
            </a:pPr>
            <a:r>
              <a:rPr lang="es-BO" dirty="0"/>
              <a:t>Modelo</a:t>
            </a:r>
            <a:r>
              <a:rPr lang="en-US" dirty="0"/>
              <a:t> de Calidad </a:t>
            </a:r>
            <a:r>
              <a:rPr lang="es-BO" dirty="0"/>
              <a:t>Interna</a:t>
            </a:r>
          </a:p>
          <a:p>
            <a:pPr marL="914400" lvl="0" indent="-301625" algn="l" rtl="0">
              <a:lnSpc>
                <a:spcPct val="150000"/>
              </a:lnSpc>
              <a:spcBef>
                <a:spcPts val="0"/>
              </a:spcBef>
              <a:spcAft>
                <a:spcPts val="0"/>
              </a:spcAft>
              <a:buClr>
                <a:schemeClr val="accent2"/>
              </a:buClr>
              <a:buSzPts val="1150"/>
              <a:buChar char="●"/>
            </a:pPr>
            <a:r>
              <a:rPr lang="es-BO" dirty="0"/>
              <a:t>Modelo</a:t>
            </a:r>
            <a:r>
              <a:rPr lang="en-US" dirty="0"/>
              <a:t> de </a:t>
            </a:r>
            <a:r>
              <a:rPr lang="es-BO" dirty="0"/>
              <a:t>Calidad</a:t>
            </a:r>
            <a:r>
              <a:rPr lang="en-US" dirty="0"/>
              <a:t> Externa</a:t>
            </a:r>
          </a:p>
          <a:p>
            <a:pPr marL="914400" lvl="0" indent="-301625" algn="l" rtl="0">
              <a:lnSpc>
                <a:spcPct val="150000"/>
              </a:lnSpc>
              <a:spcBef>
                <a:spcPts val="0"/>
              </a:spcBef>
              <a:spcAft>
                <a:spcPts val="0"/>
              </a:spcAft>
              <a:buClr>
                <a:schemeClr val="accent2"/>
              </a:buClr>
              <a:buSzPts val="1150"/>
              <a:buChar char="●"/>
            </a:pPr>
            <a:r>
              <a:rPr lang="es-BO" dirty="0"/>
              <a:t>Modelo</a:t>
            </a:r>
            <a:r>
              <a:rPr lang="en-US" dirty="0"/>
              <a:t> de Calidad de </a:t>
            </a:r>
            <a:r>
              <a:rPr lang="es-BO" dirty="0"/>
              <a:t>Uso</a:t>
            </a:r>
          </a:p>
          <a:p>
            <a:pPr marL="384175" lvl="0" indent="-228600" algn="l" rtl="0">
              <a:lnSpc>
                <a:spcPct val="150000"/>
              </a:lnSpc>
              <a:spcBef>
                <a:spcPts val="0"/>
              </a:spcBef>
              <a:spcAft>
                <a:spcPts val="0"/>
              </a:spcAft>
              <a:buClr>
                <a:schemeClr val="accent1"/>
              </a:buClr>
              <a:buSzPts val="1150"/>
              <a:buAutoNum type="arabicPeriod" startAt="6"/>
            </a:pPr>
            <a:r>
              <a:rPr lang="en" dirty="0"/>
              <a:t>Metrica</a:t>
            </a:r>
            <a:r>
              <a:rPr lang="es-BO" dirty="0"/>
              <a:t>s</a:t>
            </a:r>
          </a:p>
          <a:p>
            <a:pPr marL="914400" lvl="0" indent="-301625" algn="l" rtl="0">
              <a:lnSpc>
                <a:spcPct val="150000"/>
              </a:lnSpc>
              <a:spcBef>
                <a:spcPts val="0"/>
              </a:spcBef>
              <a:spcAft>
                <a:spcPts val="0"/>
              </a:spcAft>
              <a:buClr>
                <a:schemeClr val="accent2"/>
              </a:buClr>
              <a:buSzPts val="1150"/>
              <a:buChar char="●"/>
            </a:pPr>
            <a:r>
              <a:rPr lang="es-MX" dirty="0"/>
              <a:t>Calidad Interna</a:t>
            </a:r>
          </a:p>
          <a:p>
            <a:pPr marL="914400" lvl="0" indent="-301625" algn="l" rtl="0">
              <a:lnSpc>
                <a:spcPct val="150000"/>
              </a:lnSpc>
              <a:spcBef>
                <a:spcPts val="0"/>
              </a:spcBef>
              <a:spcAft>
                <a:spcPts val="0"/>
              </a:spcAft>
              <a:buClr>
                <a:schemeClr val="accent2"/>
              </a:buClr>
              <a:buSzPts val="1150"/>
              <a:buChar char="●"/>
            </a:pPr>
            <a:r>
              <a:rPr lang="es-MX" dirty="0"/>
              <a:t>Calidad Externa</a:t>
            </a:r>
          </a:p>
          <a:p>
            <a:pPr marL="914400" lvl="0" indent="-301625" algn="l" rtl="0">
              <a:lnSpc>
                <a:spcPct val="150000"/>
              </a:lnSpc>
              <a:spcBef>
                <a:spcPts val="0"/>
              </a:spcBef>
              <a:spcAft>
                <a:spcPts val="0"/>
              </a:spcAft>
              <a:buClr>
                <a:schemeClr val="accent2"/>
              </a:buClr>
              <a:buSzPts val="1150"/>
              <a:buChar char="●"/>
            </a:pPr>
            <a:r>
              <a:rPr lang="es-MX" dirty="0"/>
              <a:t>Calidad de Uso</a:t>
            </a:r>
            <a:endParaRPr lang="es-BO" dirty="0"/>
          </a:p>
          <a:p>
            <a:pPr marL="155575" lvl="0" indent="0" algn="l" rtl="0">
              <a:lnSpc>
                <a:spcPct val="150000"/>
              </a:lnSpc>
              <a:spcBef>
                <a:spcPts val="0"/>
              </a:spcBef>
              <a:spcAft>
                <a:spcPts val="0"/>
              </a:spcAft>
              <a:buClr>
                <a:schemeClr val="accent1"/>
              </a:buClr>
              <a:buSzPts val="1150"/>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BO" b="1" spc="50" dirty="0">
                <a:ln w="9525" cmpd="sng">
                  <a:solidFill>
                    <a:schemeClr val="accent1"/>
                  </a:solidFill>
                  <a:prstDash val="solid"/>
                </a:ln>
                <a:solidFill>
                  <a:srgbClr val="70AD47">
                    <a:tint val="1000"/>
                  </a:srgbClr>
                </a:solidFill>
                <a:effectLst>
                  <a:glow rad="38100">
                    <a:schemeClr val="accent1">
                      <a:alpha val="40000"/>
                    </a:schemeClr>
                  </a:glow>
                </a:effectLst>
              </a:rPr>
              <a:t>1</a:t>
            </a:r>
            <a:r>
              <a:rPr lang="es-BO" dirty="0"/>
              <a:t> INTRODUCCIÓN</a:t>
            </a:r>
            <a:endParaRPr dirty="0">
              <a:solidFill>
                <a:schemeClr val="accent1"/>
              </a:solidFill>
            </a:endParaRPr>
          </a:p>
        </p:txBody>
      </p:sp>
      <p:sp>
        <p:nvSpPr>
          <p:cNvPr id="215" name="Google Shape;215;p44"/>
          <p:cNvSpPr txBox="1">
            <a:spLocks noGrp="1"/>
          </p:cNvSpPr>
          <p:nvPr>
            <p:ph type="body" idx="1"/>
          </p:nvPr>
        </p:nvSpPr>
        <p:spPr>
          <a:xfrm>
            <a:off x="181920" y="1447927"/>
            <a:ext cx="4946400" cy="2760900"/>
          </a:xfrm>
          <a:prstGeom prst="rect">
            <a:avLst/>
          </a:prstGeom>
        </p:spPr>
        <p:txBody>
          <a:bodyPr spcFirstLastPara="1" wrap="square" lIns="91425" tIns="91425" rIns="91425" bIns="91425" anchor="t" anchorCtr="0">
            <a:noAutofit/>
          </a:bodyPr>
          <a:lstStyle/>
          <a:p>
            <a:pPr marL="139700" indent="0">
              <a:buNone/>
            </a:pPr>
            <a:r>
              <a:rPr lang="es-MX" dirty="0"/>
              <a:t>Este sistema de ventas es una aplicación que facilita el proceso de compra y venta de artículos. El vendedor puede ver los artículos disponibles en el almacén y los clientes pueden comprar de forma segura. El sistema tiene un historial de ventas y clientes para que el administrador pueda ver las compras anteriores y estadísticas de ventas de igual modo es fácil de usar y puede ser utilizado en un entorno real como un supermercado. También permite agregar, editar y eliminar roles y artículos. </a:t>
            </a:r>
            <a:endParaRPr lang="es-BO"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a:extLst>
              <a:ext uri="{FF2B5EF4-FFF2-40B4-BE49-F238E27FC236}">
                <a16:creationId xmlns:a16="http://schemas.microsoft.com/office/drawing/2014/main" id="{FC1FD06D-BB2A-49BB-A788-D03ABB6E02C7}"/>
              </a:ext>
            </a:extLst>
          </p:cNvPr>
          <p:cNvPicPr>
            <a:picLocks noChangeAspect="1"/>
          </p:cNvPicPr>
          <p:nvPr/>
        </p:nvPicPr>
        <p:blipFill>
          <a:blip r:embed="rId3"/>
          <a:stretch>
            <a:fillRect/>
          </a:stretch>
        </p:blipFill>
        <p:spPr>
          <a:xfrm>
            <a:off x="5404240" y="1500089"/>
            <a:ext cx="3334898" cy="2040535"/>
          </a:xfrm>
          <a:prstGeom prst="rect">
            <a:avLst/>
          </a:prstGeom>
        </p:spPr>
      </p:pic>
      <p:grpSp>
        <p:nvGrpSpPr>
          <p:cNvPr id="7" name="Google Shape;2117;p64">
            <a:extLst>
              <a:ext uri="{FF2B5EF4-FFF2-40B4-BE49-F238E27FC236}">
                <a16:creationId xmlns:a16="http://schemas.microsoft.com/office/drawing/2014/main" id="{CAEA2421-A17B-4426-8CF6-0989FC5CD36B}"/>
              </a:ext>
            </a:extLst>
          </p:cNvPr>
          <p:cNvGrpSpPr/>
          <p:nvPr/>
        </p:nvGrpSpPr>
        <p:grpSpPr>
          <a:xfrm>
            <a:off x="5282050" y="1386425"/>
            <a:ext cx="3576272" cy="2727969"/>
            <a:chOff x="238125" y="1973675"/>
            <a:chExt cx="2558775" cy="1951825"/>
          </a:xfrm>
        </p:grpSpPr>
        <p:sp>
          <p:nvSpPr>
            <p:cNvPr id="8" name="Google Shape;2118;p64">
              <a:extLst>
                <a:ext uri="{FF2B5EF4-FFF2-40B4-BE49-F238E27FC236}">
                  <a16:creationId xmlns:a16="http://schemas.microsoft.com/office/drawing/2014/main" id="{A136D376-8BB5-4779-96B7-C93133A59559}"/>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19;p64">
              <a:extLst>
                <a:ext uri="{FF2B5EF4-FFF2-40B4-BE49-F238E27FC236}">
                  <a16:creationId xmlns:a16="http://schemas.microsoft.com/office/drawing/2014/main" id="{CAD5B8CF-F625-41E7-BAB2-E06BCCB2427D}"/>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120;p64">
              <a:extLst>
                <a:ext uri="{FF2B5EF4-FFF2-40B4-BE49-F238E27FC236}">
                  <a16:creationId xmlns:a16="http://schemas.microsoft.com/office/drawing/2014/main" id="{F99BDFCE-8A6F-455C-A44E-6F212D06E2A1}"/>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21;p64">
              <a:extLst>
                <a:ext uri="{FF2B5EF4-FFF2-40B4-BE49-F238E27FC236}">
                  <a16:creationId xmlns:a16="http://schemas.microsoft.com/office/drawing/2014/main" id="{4ED34F92-35B8-4CBB-9C1B-F551A4EB3679}"/>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22;p64">
              <a:extLst>
                <a:ext uri="{FF2B5EF4-FFF2-40B4-BE49-F238E27FC236}">
                  <a16:creationId xmlns:a16="http://schemas.microsoft.com/office/drawing/2014/main" id="{B98574BC-9A3F-4EF3-909D-CE007A073CB1}"/>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23;p64">
              <a:extLst>
                <a:ext uri="{FF2B5EF4-FFF2-40B4-BE49-F238E27FC236}">
                  <a16:creationId xmlns:a16="http://schemas.microsoft.com/office/drawing/2014/main" id="{358C0FF5-6CD8-4887-A0AC-48AACF924A8D}"/>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spc="50" dirty="0">
                <a:ln w="9525" cmpd="sng">
                  <a:solidFill>
                    <a:schemeClr val="accent1"/>
                  </a:solidFill>
                  <a:prstDash val="solid"/>
                </a:ln>
                <a:solidFill>
                  <a:srgbClr val="70AD47">
                    <a:tint val="1000"/>
                  </a:srgbClr>
                </a:solidFill>
                <a:effectLst>
                  <a:glow rad="38100">
                    <a:schemeClr val="accent1">
                      <a:alpha val="40000"/>
                    </a:schemeClr>
                  </a:glow>
                </a:effectLst>
              </a:rPr>
              <a:t>2</a:t>
            </a:r>
            <a:r>
              <a:rPr lang="en" dirty="0"/>
              <a:t> </a:t>
            </a:r>
            <a:r>
              <a:rPr lang="es-BO" dirty="0"/>
              <a:t>REQUISITOS PARA LA INSTALACION </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863050" y="1417427"/>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BO" dirty="0"/>
              <a:t>XAMPP 8.0.</a:t>
            </a:r>
            <a:endParaRPr dirty="0"/>
          </a:p>
        </p:txBody>
      </p:sp>
      <p:sp>
        <p:nvSpPr>
          <p:cNvPr id="225" name="Google Shape;225;p45"/>
          <p:cNvSpPr txBox="1">
            <a:spLocks noGrp="1"/>
          </p:cNvSpPr>
          <p:nvPr>
            <p:ph type="title" idx="2"/>
          </p:nvPr>
        </p:nvSpPr>
        <p:spPr>
          <a:xfrm>
            <a:off x="3781974" y="1448713"/>
            <a:ext cx="2390100" cy="548400"/>
          </a:xfrm>
          <a:prstGeom prst="rect">
            <a:avLst/>
          </a:prstGeom>
        </p:spPr>
        <p:txBody>
          <a:bodyPr spcFirstLastPara="1" wrap="square" lIns="91425" tIns="91425" rIns="91425" bIns="91425" anchor="b" anchorCtr="0">
            <a:noAutofit/>
          </a:bodyPr>
          <a:lstStyle/>
          <a:p>
            <a:pPr lvl="0"/>
            <a:r>
              <a:rPr lang="es-ES" dirty="0"/>
              <a:t>PHP 7.4 o SUPERIORES</a:t>
            </a:r>
            <a:endParaRPr lang="es-BO" dirty="0"/>
          </a:p>
        </p:txBody>
      </p:sp>
      <p:cxnSp>
        <p:nvCxnSpPr>
          <p:cNvPr id="227" name="Google Shape;227;p45"/>
          <p:cNvCxnSpPr/>
          <p:nvPr/>
        </p:nvCxnSpPr>
        <p:spPr>
          <a:xfrm>
            <a:off x="1786300" y="1962480"/>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4828455" y="2015282"/>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descr="Xampp Server Meaning-Amazing Soft || Your IT Solution Partner">
            <a:extLst>
              <a:ext uri="{FF2B5EF4-FFF2-40B4-BE49-F238E27FC236}">
                <a16:creationId xmlns:a16="http://schemas.microsoft.com/office/drawing/2014/main" id="{64137FB5-94B6-4B9F-A27C-31D05A2C5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266" y="2113730"/>
            <a:ext cx="2071744" cy="1208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1" name="Google Shape;223;p45">
            <a:extLst>
              <a:ext uri="{FF2B5EF4-FFF2-40B4-BE49-F238E27FC236}">
                <a16:creationId xmlns:a16="http://schemas.microsoft.com/office/drawing/2014/main" id="{755C5DF2-61B3-45ED-B934-C1B20183C112}"/>
              </a:ext>
            </a:extLst>
          </p:cNvPr>
          <p:cNvSpPr txBox="1">
            <a:spLocks/>
          </p:cNvSpPr>
          <p:nvPr/>
        </p:nvSpPr>
        <p:spPr>
          <a:xfrm>
            <a:off x="6329027" y="1417427"/>
            <a:ext cx="23901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lvl="0"/>
            <a:r>
              <a:rPr lang="es-ES" dirty="0"/>
              <a:t>COMPOSER</a:t>
            </a:r>
            <a:endParaRPr lang="es-BO" dirty="0"/>
          </a:p>
        </p:txBody>
      </p:sp>
      <p:sp>
        <p:nvSpPr>
          <p:cNvPr id="16" name="Google Shape;223;p45">
            <a:extLst>
              <a:ext uri="{FF2B5EF4-FFF2-40B4-BE49-F238E27FC236}">
                <a16:creationId xmlns:a16="http://schemas.microsoft.com/office/drawing/2014/main" id="{2860D26F-2098-4A3A-AFA3-9628E63D4B1F}"/>
              </a:ext>
            </a:extLst>
          </p:cNvPr>
          <p:cNvSpPr txBox="1">
            <a:spLocks/>
          </p:cNvSpPr>
          <p:nvPr/>
        </p:nvSpPr>
        <p:spPr>
          <a:xfrm>
            <a:off x="1922200" y="3918900"/>
            <a:ext cx="23901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lvl="0"/>
            <a:r>
              <a:rPr lang="es-ES" dirty="0"/>
              <a:t>LARAVEL 8x</a:t>
            </a:r>
            <a:endParaRPr lang="es-BO" dirty="0"/>
          </a:p>
        </p:txBody>
      </p:sp>
      <p:sp>
        <p:nvSpPr>
          <p:cNvPr id="6" name="Rectángulo 5">
            <a:extLst>
              <a:ext uri="{FF2B5EF4-FFF2-40B4-BE49-F238E27FC236}">
                <a16:creationId xmlns:a16="http://schemas.microsoft.com/office/drawing/2014/main" id="{B36600E8-5F89-4D67-B6AB-874C958F7811}"/>
              </a:ext>
            </a:extLst>
          </p:cNvPr>
          <p:cNvSpPr/>
          <p:nvPr/>
        </p:nvSpPr>
        <p:spPr>
          <a:xfrm>
            <a:off x="6916174" y="3278364"/>
            <a:ext cx="1295202" cy="255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p>
        </p:txBody>
      </p:sp>
      <p:pic>
        <p:nvPicPr>
          <p:cNvPr id="1028" name="Picture 4" descr="PHP Typed Properties - Entropy Wins">
            <a:extLst>
              <a:ext uri="{FF2B5EF4-FFF2-40B4-BE49-F238E27FC236}">
                <a16:creationId xmlns:a16="http://schemas.microsoft.com/office/drawing/2014/main" id="{EF4BCDC3-3A02-4D5C-A9A0-942DE6D963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864" y="2113730"/>
            <a:ext cx="1884981" cy="12922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Logo-composer-transparent.png - Wikimedia Commons">
            <a:extLst>
              <a:ext uri="{FF2B5EF4-FFF2-40B4-BE49-F238E27FC236}">
                <a16:creationId xmlns:a16="http://schemas.microsoft.com/office/drawing/2014/main" id="{9EBCFF43-6E35-44F8-B4D0-2EA583A5D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700" y="1814481"/>
            <a:ext cx="1448751" cy="171918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Google Shape;228;p45">
            <a:extLst>
              <a:ext uri="{FF2B5EF4-FFF2-40B4-BE49-F238E27FC236}">
                <a16:creationId xmlns:a16="http://schemas.microsoft.com/office/drawing/2014/main" id="{3A5D77F7-35D1-464B-A17B-EE2748E495DE}"/>
              </a:ext>
            </a:extLst>
          </p:cNvPr>
          <p:cNvCxnSpPr/>
          <p:nvPr/>
        </p:nvCxnSpPr>
        <p:spPr>
          <a:xfrm>
            <a:off x="7388176" y="1914087"/>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32" name="Picture 8" descr="Qué es Laravel?">
            <a:extLst>
              <a:ext uri="{FF2B5EF4-FFF2-40B4-BE49-F238E27FC236}">
                <a16:creationId xmlns:a16="http://schemas.microsoft.com/office/drawing/2014/main" id="{160E6A22-3AF3-4783-9FC1-848F1C7077B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900" r="92000">
                        <a14:foregroundMark x1="6900" y1="33333" x2="6900" y2="33333"/>
                        <a14:foregroundMark x1="34000" y1="51667" x2="34000" y2="51667"/>
                        <a14:foregroundMark x1="43000" y1="50714" x2="43000" y2="50714"/>
                        <a14:foregroundMark x1="50800" y1="50238" x2="50800" y2="50238"/>
                        <a14:foregroundMark x1="58500" y1="50000" x2="58500" y2="50000"/>
                        <a14:foregroundMark x1="65300" y1="56905" x2="65300" y2="56905"/>
                        <a14:foregroundMark x1="72000" y1="55714" x2="72000" y2="55714"/>
                        <a14:foregroundMark x1="80700" y1="52619" x2="80700" y2="52619"/>
                        <a14:foregroundMark x1="87500" y1="44524" x2="87500" y2="44524"/>
                        <a14:foregroundMark x1="92000" y1="49048" x2="92000" y2="49048"/>
                        <a14:foregroundMark x1="89500" y1="45714" x2="89500" y2="45714"/>
                        <a14:foregroundMark x1="89500" y1="51667" x2="89500" y2="51667"/>
                      </a14:backgroundRemoval>
                    </a14:imgEffect>
                  </a14:imgLayer>
                </a14:imgProps>
              </a:ext>
              <a:ext uri="{28A0092B-C50C-407E-A947-70E740481C1C}">
                <a14:useLocalDpi xmlns:a14="http://schemas.microsoft.com/office/drawing/2010/main" val="0"/>
              </a:ext>
            </a:extLst>
          </a:blip>
          <a:srcRect/>
          <a:stretch>
            <a:fillRect/>
          </a:stretch>
        </p:blipFill>
        <p:spPr bwMode="auto">
          <a:xfrm>
            <a:off x="4095750" y="3661077"/>
            <a:ext cx="2533650" cy="106404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Google Shape;227;p45">
            <a:extLst>
              <a:ext uri="{FF2B5EF4-FFF2-40B4-BE49-F238E27FC236}">
                <a16:creationId xmlns:a16="http://schemas.microsoft.com/office/drawing/2014/main" id="{473A8AD1-33C9-47CE-BCA3-79A1A11D9665}"/>
              </a:ext>
            </a:extLst>
          </p:cNvPr>
          <p:cNvCxnSpPr>
            <a:cxnSpLocks/>
          </p:cNvCxnSpPr>
          <p:nvPr/>
        </p:nvCxnSpPr>
        <p:spPr>
          <a:xfrm rot="5400000">
            <a:off x="3895489" y="4204723"/>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3</a:t>
            </a:r>
            <a:r>
              <a:rPr lang="es-MX" dirty="0"/>
              <a:t> DIAGRAMAS DE SOFTWARE</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5567800" y="52091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BO" dirty="0"/>
              <a:t>DIAGRAMA DE CLASE</a:t>
            </a:r>
            <a:endParaRPr dirty="0"/>
          </a:p>
        </p:txBody>
      </p:sp>
      <p:sp>
        <p:nvSpPr>
          <p:cNvPr id="239" name="Google Shape;239;p46"/>
          <p:cNvSpPr txBox="1">
            <a:spLocks noGrp="1"/>
          </p:cNvSpPr>
          <p:nvPr>
            <p:ph type="title" idx="5"/>
          </p:nvPr>
        </p:nvSpPr>
        <p:spPr>
          <a:xfrm>
            <a:off x="1558003" y="1641608"/>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BO" dirty="0"/>
              <a:t>DIAGRAMA DE CASO DE USO</a:t>
            </a:r>
          </a:p>
        </p:txBody>
      </p:sp>
      <p:cxnSp>
        <p:nvCxnSpPr>
          <p:cNvPr id="241" name="Google Shape;241;p46"/>
          <p:cNvCxnSpPr/>
          <p:nvPr/>
        </p:nvCxnSpPr>
        <p:spPr>
          <a:xfrm>
            <a:off x="6465400" y="114183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2455606" y="2262531"/>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46"/>
          <p:cNvSpPr/>
          <p:nvPr/>
        </p:nvSpPr>
        <p:spPr>
          <a:xfrm>
            <a:off x="2038679" y="2190008"/>
            <a:ext cx="81006" cy="80374"/>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ED402B02-D31E-41ED-B236-61AD05A18E24}"/>
              </a:ext>
            </a:extLst>
          </p:cNvPr>
          <p:cNvPicPr>
            <a:picLocks noChangeAspect="1"/>
          </p:cNvPicPr>
          <p:nvPr/>
        </p:nvPicPr>
        <p:blipFill rotWithShape="1">
          <a:blip r:embed="rId3"/>
          <a:srcRect l="11467" t="26336" r="12917" b="19430"/>
          <a:stretch/>
        </p:blipFill>
        <p:spPr>
          <a:xfrm>
            <a:off x="411993" y="2456175"/>
            <a:ext cx="4169962" cy="20068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image1.png">
            <a:extLst>
              <a:ext uri="{FF2B5EF4-FFF2-40B4-BE49-F238E27FC236}">
                <a16:creationId xmlns:a16="http://schemas.microsoft.com/office/drawing/2014/main" id="{47E3BB10-D353-454D-9BA7-2A57CB5B2361}"/>
              </a:ext>
            </a:extLst>
          </p:cNvPr>
          <p:cNvPicPr/>
          <p:nvPr/>
        </p:nvPicPr>
        <p:blipFill>
          <a:blip r:embed="rId4"/>
          <a:srcRect/>
          <a:stretch>
            <a:fillRect/>
          </a:stretch>
        </p:blipFill>
        <p:spPr>
          <a:xfrm>
            <a:off x="5173719" y="1300700"/>
            <a:ext cx="3126961" cy="3603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spc="50" dirty="0">
                <a:ln w="9525" cmpd="sng">
                  <a:solidFill>
                    <a:schemeClr val="accent1"/>
                  </a:solidFill>
                  <a:prstDash val="solid"/>
                </a:ln>
                <a:solidFill>
                  <a:srgbClr val="70AD47">
                    <a:tint val="1000"/>
                  </a:srgbClr>
                </a:solidFill>
                <a:effectLst>
                  <a:glow rad="38100">
                    <a:schemeClr val="accent1">
                      <a:alpha val="40000"/>
                    </a:schemeClr>
                  </a:glow>
                </a:effectLst>
              </a:rPr>
              <a:t>3</a:t>
            </a:r>
            <a:r>
              <a:rPr lang="es-MX" dirty="0"/>
              <a:t> DIAGRAMAS DE SOFTWARE</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490025" y="1466163"/>
            <a:ext cx="2490049" cy="548400"/>
          </a:xfrm>
          <a:prstGeom prst="rect">
            <a:avLst/>
          </a:prstGeom>
        </p:spPr>
        <p:txBody>
          <a:bodyPr spcFirstLastPara="1" wrap="square" lIns="91425" tIns="91425" rIns="91425" bIns="91425" anchor="b" anchorCtr="0">
            <a:noAutofit/>
          </a:bodyPr>
          <a:lstStyle/>
          <a:p>
            <a:pPr lvl="0"/>
            <a:r>
              <a:rPr lang="es-ES" b="1" dirty="0"/>
              <a:t>DIAGRAMA DE COMPONENTES</a:t>
            </a:r>
            <a:endParaRPr lang="es-ES" dirty="0"/>
          </a:p>
        </p:txBody>
      </p:sp>
      <p:sp>
        <p:nvSpPr>
          <p:cNvPr id="237" name="Google Shape;237;p46"/>
          <p:cNvSpPr txBox="1">
            <a:spLocks noGrp="1"/>
          </p:cNvSpPr>
          <p:nvPr>
            <p:ph type="title" idx="2"/>
          </p:nvPr>
        </p:nvSpPr>
        <p:spPr>
          <a:xfrm>
            <a:off x="6451514" y="1386425"/>
            <a:ext cx="2067000" cy="548400"/>
          </a:xfrm>
          <a:prstGeom prst="rect">
            <a:avLst/>
          </a:prstGeom>
        </p:spPr>
        <p:txBody>
          <a:bodyPr spcFirstLastPara="1" wrap="square" lIns="91425" tIns="91425" rIns="91425" bIns="91425" anchor="b" anchorCtr="0">
            <a:noAutofit/>
          </a:bodyPr>
          <a:lstStyle/>
          <a:p>
            <a:pPr lvl="0"/>
            <a:r>
              <a:rPr lang="es-ES" b="1" dirty="0"/>
              <a:t>DIAGRAMA DE DESPLIEGUE</a:t>
            </a:r>
            <a:endParaRPr lang="es-ES" dirty="0"/>
          </a:p>
        </p:txBody>
      </p:sp>
      <p:sp>
        <p:nvSpPr>
          <p:cNvPr id="239" name="Google Shape;239;p46"/>
          <p:cNvSpPr txBox="1">
            <a:spLocks noGrp="1"/>
          </p:cNvSpPr>
          <p:nvPr>
            <p:ph type="title" idx="5"/>
          </p:nvPr>
        </p:nvSpPr>
        <p:spPr>
          <a:xfrm>
            <a:off x="434401" y="1544350"/>
            <a:ext cx="2763000" cy="548400"/>
          </a:xfrm>
          <a:prstGeom prst="rect">
            <a:avLst/>
          </a:prstGeom>
        </p:spPr>
        <p:txBody>
          <a:bodyPr spcFirstLastPara="1" wrap="square" lIns="91425" tIns="91425" rIns="91425" bIns="91425" anchor="b" anchorCtr="0">
            <a:noAutofit/>
          </a:bodyPr>
          <a:lstStyle/>
          <a:p>
            <a:pPr lvl="0"/>
            <a:r>
              <a:rPr lang="es-ES" b="1" dirty="0"/>
              <a:t>DIAGRAMA DE ENTIDAD RELACIÓN</a:t>
            </a:r>
            <a:endParaRPr lang="es-BO" dirty="0"/>
          </a:p>
        </p:txBody>
      </p:sp>
      <p:cxnSp>
        <p:nvCxnSpPr>
          <p:cNvPr id="241" name="Google Shape;241;p46"/>
          <p:cNvCxnSpPr/>
          <p:nvPr/>
        </p:nvCxnSpPr>
        <p:spPr>
          <a:xfrm>
            <a:off x="4620559" y="2037459"/>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7349111" y="200734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655854" y="2134901"/>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image5.png">
            <a:extLst>
              <a:ext uri="{FF2B5EF4-FFF2-40B4-BE49-F238E27FC236}">
                <a16:creationId xmlns:a16="http://schemas.microsoft.com/office/drawing/2014/main" id="{FF69A65D-D214-4588-BED6-547BC3D0CFDD}"/>
              </a:ext>
            </a:extLst>
          </p:cNvPr>
          <p:cNvPicPr/>
          <p:nvPr/>
        </p:nvPicPr>
        <p:blipFill>
          <a:blip r:embed="rId3"/>
          <a:srcRect/>
          <a:stretch>
            <a:fillRect/>
          </a:stretch>
        </p:blipFill>
        <p:spPr>
          <a:xfrm>
            <a:off x="428230" y="2321908"/>
            <a:ext cx="2727047" cy="2650139"/>
          </a:xfrm>
          <a:prstGeom prst="rect">
            <a:avLst/>
          </a:prstGeom>
          <a:ln/>
        </p:spPr>
      </p:pic>
      <p:pic>
        <p:nvPicPr>
          <p:cNvPr id="20" name="image4.png">
            <a:extLst>
              <a:ext uri="{FF2B5EF4-FFF2-40B4-BE49-F238E27FC236}">
                <a16:creationId xmlns:a16="http://schemas.microsoft.com/office/drawing/2014/main" id="{66C2C0F8-1799-49E1-B860-FB60ACCEA7BC}"/>
              </a:ext>
            </a:extLst>
          </p:cNvPr>
          <p:cNvPicPr/>
          <p:nvPr/>
        </p:nvPicPr>
        <p:blipFill>
          <a:blip r:embed="rId4"/>
          <a:srcRect/>
          <a:stretch>
            <a:fillRect/>
          </a:stretch>
        </p:blipFill>
        <p:spPr>
          <a:xfrm>
            <a:off x="3397679" y="2321908"/>
            <a:ext cx="2832438" cy="2650125"/>
          </a:xfrm>
          <a:prstGeom prst="rect">
            <a:avLst/>
          </a:prstGeom>
          <a:ln/>
        </p:spPr>
      </p:pic>
      <p:pic>
        <p:nvPicPr>
          <p:cNvPr id="21" name="image3.png">
            <a:extLst>
              <a:ext uri="{FF2B5EF4-FFF2-40B4-BE49-F238E27FC236}">
                <a16:creationId xmlns:a16="http://schemas.microsoft.com/office/drawing/2014/main" id="{E64702BD-D4DF-463A-BD2B-41C35D4528AA}"/>
              </a:ext>
            </a:extLst>
          </p:cNvPr>
          <p:cNvPicPr/>
          <p:nvPr/>
        </p:nvPicPr>
        <p:blipFill>
          <a:blip r:embed="rId5"/>
          <a:srcRect/>
          <a:stretch>
            <a:fillRect/>
          </a:stretch>
        </p:blipFill>
        <p:spPr>
          <a:xfrm>
            <a:off x="6451514" y="2321908"/>
            <a:ext cx="2500386" cy="2650129"/>
          </a:xfrm>
          <a:prstGeom prst="rect">
            <a:avLst/>
          </a:prstGeom>
          <a:ln/>
        </p:spPr>
      </p:pic>
    </p:spTree>
    <p:extLst>
      <p:ext uri="{BB962C8B-B14F-4D97-AF65-F5344CB8AC3E}">
        <p14:creationId xmlns:p14="http://schemas.microsoft.com/office/powerpoint/2010/main" val="20764163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4" y="1059000"/>
            <a:ext cx="2837400" cy="1252500"/>
          </a:xfrm>
          <a:prstGeom prst="rect">
            <a:avLst/>
          </a:prstGeom>
        </p:spPr>
        <p:txBody>
          <a:bodyPr spcFirstLastPara="1" wrap="square" lIns="91425" tIns="91425" rIns="91425" bIns="91425" anchor="b" anchorCtr="0">
            <a:noAutofit/>
          </a:bodyPr>
          <a:lstStyle/>
          <a:p>
            <a:pPr lvl="0"/>
            <a:r>
              <a:rPr lang="es-ES" b="1" spc="50" dirty="0">
                <a:ln w="9525" cmpd="sng">
                  <a:solidFill>
                    <a:schemeClr val="accent1"/>
                  </a:solidFill>
                  <a:prstDash val="solid"/>
                </a:ln>
                <a:solidFill>
                  <a:srgbClr val="70AD47">
                    <a:tint val="1000"/>
                  </a:srgbClr>
                </a:solidFill>
                <a:effectLst>
                  <a:glow rad="38100">
                    <a:schemeClr val="accent1">
                      <a:alpha val="40000"/>
                    </a:schemeClr>
                  </a:glow>
                </a:effectLst>
              </a:rPr>
              <a:t>4</a:t>
            </a:r>
            <a:r>
              <a:rPr lang="es-ES" b="1" dirty="0"/>
              <a:t> PROPÓSITO    DE LA EVALUACIÓN</a:t>
            </a:r>
            <a:endParaRPr lang="es-BO" dirty="0"/>
          </a:p>
        </p:txBody>
      </p:sp>
      <p:sp>
        <p:nvSpPr>
          <p:cNvPr id="266" name="Google Shape;266;p48"/>
          <p:cNvSpPr txBox="1">
            <a:spLocks noGrp="1"/>
          </p:cNvSpPr>
          <p:nvPr>
            <p:ph type="body" idx="1"/>
          </p:nvPr>
        </p:nvSpPr>
        <p:spPr>
          <a:xfrm>
            <a:off x="5337174" y="2507727"/>
            <a:ext cx="3635375" cy="1252500"/>
          </a:xfrm>
          <a:prstGeom prst="rect">
            <a:avLst/>
          </a:prstGeom>
        </p:spPr>
        <p:txBody>
          <a:bodyPr spcFirstLastPara="1" wrap="square" lIns="91425" tIns="91425" rIns="91425" bIns="91425" anchor="t" anchorCtr="0">
            <a:noAutofit/>
          </a:bodyPr>
          <a:lstStyle/>
          <a:p>
            <a:pPr marL="0" lvl="0" indent="0">
              <a:spcAft>
                <a:spcPts val="1600"/>
              </a:spcAft>
              <a:buNone/>
            </a:pPr>
            <a:r>
              <a:rPr lang="es-MX" sz="1200" dirty="0"/>
              <a:t>Conocer la funcionalidad del software elegido mediante la aplicación de estándares y normas de calidad como la ISO 9126. Esto nos ayuda a identificar y medir los distintos atributos relevantes del software y a evaluar su nivel de calidad. </a:t>
            </a:r>
            <a:endParaRPr sz="1200" dirty="0"/>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a:blip r:embed="rId3"/>
          <a:stretch>
            <a:fillRect/>
          </a:stretch>
        </p:blipFill>
        <p:spPr>
          <a:xfrm>
            <a:off x="0" y="0"/>
            <a:ext cx="4292550" cy="5143500"/>
          </a:xfrm>
          <a:prstGeom prst="flowChartDelay">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036CB8-4483-4671-9693-0C25D837B17F}"/>
              </a:ext>
            </a:extLst>
          </p:cNvPr>
          <p:cNvSpPr>
            <a:spLocks noGrp="1"/>
          </p:cNvSpPr>
          <p:nvPr>
            <p:ph type="title"/>
          </p:nvPr>
        </p:nvSpPr>
        <p:spPr>
          <a:xfrm>
            <a:off x="967075" y="683150"/>
            <a:ext cx="4629300" cy="941400"/>
          </a:xfrm>
        </p:spPr>
        <p:txBody>
          <a:bodyPr/>
          <a:lstStyle/>
          <a:p>
            <a:r>
              <a:rPr lang="es-ES" b="1" spc="50" dirty="0">
                <a:ln w="9525" cmpd="sng">
                  <a:solidFill>
                    <a:schemeClr val="accent1"/>
                  </a:solidFill>
                  <a:prstDash val="solid"/>
                </a:ln>
                <a:solidFill>
                  <a:srgbClr val="70AD47">
                    <a:tint val="1000"/>
                  </a:srgbClr>
                </a:solidFill>
                <a:effectLst>
                  <a:glow rad="38100">
                    <a:schemeClr val="accent1">
                      <a:alpha val="40000"/>
                    </a:schemeClr>
                  </a:glow>
                </a:effectLst>
              </a:rPr>
              <a:t>5</a:t>
            </a:r>
            <a:r>
              <a:rPr lang="es-ES" b="1" dirty="0"/>
              <a:t> Modelo de Calidad</a:t>
            </a:r>
            <a:endParaRPr lang="es-BO" dirty="0"/>
          </a:p>
        </p:txBody>
      </p:sp>
      <p:grpSp>
        <p:nvGrpSpPr>
          <p:cNvPr id="3" name="Google Shape;9175;p75">
            <a:extLst>
              <a:ext uri="{FF2B5EF4-FFF2-40B4-BE49-F238E27FC236}">
                <a16:creationId xmlns:a16="http://schemas.microsoft.com/office/drawing/2014/main" id="{BED92419-0C52-42A7-B8FB-0374AEA85825}"/>
              </a:ext>
            </a:extLst>
          </p:cNvPr>
          <p:cNvGrpSpPr/>
          <p:nvPr/>
        </p:nvGrpSpPr>
        <p:grpSpPr>
          <a:xfrm>
            <a:off x="333129" y="1541696"/>
            <a:ext cx="8477742" cy="1698153"/>
            <a:chOff x="408703" y="2492757"/>
            <a:chExt cx="3111996" cy="554325"/>
          </a:xfrm>
        </p:grpSpPr>
        <p:cxnSp>
          <p:nvCxnSpPr>
            <p:cNvPr id="4" name="Google Shape;9176;p75">
              <a:extLst>
                <a:ext uri="{FF2B5EF4-FFF2-40B4-BE49-F238E27FC236}">
                  <a16:creationId xmlns:a16="http://schemas.microsoft.com/office/drawing/2014/main" id="{7B69823A-2925-4534-9498-63F020D9E272}"/>
                </a:ext>
              </a:extLst>
            </p:cNvPr>
            <p:cNvCxnSpPr>
              <a:cxnSpLocks/>
              <a:stCxn id="16" idx="2"/>
              <a:endCxn id="14" idx="0"/>
            </p:cNvCxnSpPr>
            <p:nvPr/>
          </p:nvCxnSpPr>
          <p:spPr>
            <a:xfrm rot="5400000">
              <a:off x="1671812" y="2621256"/>
              <a:ext cx="296288" cy="289491"/>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5" name="Google Shape;9179;p75">
              <a:extLst>
                <a:ext uri="{FF2B5EF4-FFF2-40B4-BE49-F238E27FC236}">
                  <a16:creationId xmlns:a16="http://schemas.microsoft.com/office/drawing/2014/main" id="{CA392C18-FA53-4E22-8796-C9EC2060665C}"/>
                </a:ext>
              </a:extLst>
            </p:cNvPr>
            <p:cNvCxnSpPr>
              <a:cxnSpLocks/>
              <a:stCxn id="15" idx="0"/>
              <a:endCxn id="16" idx="2"/>
            </p:cNvCxnSpPr>
            <p:nvPr/>
          </p:nvCxnSpPr>
          <p:spPr>
            <a:xfrm rot="5400000" flipH="1" flipV="1">
              <a:off x="1423831" y="2381112"/>
              <a:ext cx="304125" cy="777614"/>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6" name="Google Shape;9181;p75">
              <a:extLst>
                <a:ext uri="{FF2B5EF4-FFF2-40B4-BE49-F238E27FC236}">
                  <a16:creationId xmlns:a16="http://schemas.microsoft.com/office/drawing/2014/main" id="{7729EA4E-C450-4AD3-909A-09C8F69A43EB}"/>
                </a:ext>
              </a:extLst>
            </p:cNvPr>
            <p:cNvCxnSpPr>
              <a:cxnSpLocks/>
              <a:stCxn id="16" idx="2"/>
              <a:endCxn id="11" idx="0"/>
            </p:cNvCxnSpPr>
            <p:nvPr/>
          </p:nvCxnSpPr>
          <p:spPr>
            <a:xfrm rot="16200000" flipH="1">
              <a:off x="2471714" y="2110844"/>
              <a:ext cx="304125" cy="1318150"/>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7" name="Google Shape;9183;p75">
              <a:extLst>
                <a:ext uri="{FF2B5EF4-FFF2-40B4-BE49-F238E27FC236}">
                  <a16:creationId xmlns:a16="http://schemas.microsoft.com/office/drawing/2014/main" id="{778606A3-F2AD-46CD-BA1E-D4FB97B48E19}"/>
                </a:ext>
              </a:extLst>
            </p:cNvPr>
            <p:cNvCxnSpPr>
              <a:cxnSpLocks/>
              <a:stCxn id="10" idx="0"/>
              <a:endCxn id="16" idx="2"/>
            </p:cNvCxnSpPr>
            <p:nvPr/>
          </p:nvCxnSpPr>
          <p:spPr>
            <a:xfrm rot="5400000" flipH="1" flipV="1">
              <a:off x="1171239" y="2120684"/>
              <a:ext cx="296288" cy="1290636"/>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8" name="Google Shape;9185;p75">
              <a:extLst>
                <a:ext uri="{FF2B5EF4-FFF2-40B4-BE49-F238E27FC236}">
                  <a16:creationId xmlns:a16="http://schemas.microsoft.com/office/drawing/2014/main" id="{1055D6D9-D24F-44CB-9842-70D474CA5385}"/>
                </a:ext>
              </a:extLst>
            </p:cNvPr>
            <p:cNvCxnSpPr>
              <a:cxnSpLocks/>
              <a:stCxn id="16" idx="2"/>
              <a:endCxn id="13" idx="0"/>
            </p:cNvCxnSpPr>
            <p:nvPr/>
          </p:nvCxnSpPr>
          <p:spPr>
            <a:xfrm rot="16200000" flipH="1">
              <a:off x="2194229" y="2388329"/>
              <a:ext cx="304125" cy="763180"/>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9" name="Google Shape;9187;p75">
              <a:extLst>
                <a:ext uri="{FF2B5EF4-FFF2-40B4-BE49-F238E27FC236}">
                  <a16:creationId xmlns:a16="http://schemas.microsoft.com/office/drawing/2014/main" id="{526E0B73-B473-4026-8865-1D4719206F98}"/>
                </a:ext>
              </a:extLst>
            </p:cNvPr>
            <p:cNvCxnSpPr>
              <a:cxnSpLocks/>
              <a:stCxn id="12" idx="0"/>
              <a:endCxn id="16" idx="2"/>
            </p:cNvCxnSpPr>
            <p:nvPr/>
          </p:nvCxnSpPr>
          <p:spPr>
            <a:xfrm rot="16200000" flipV="1">
              <a:off x="1915874" y="2666685"/>
              <a:ext cx="296288" cy="198633"/>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sp>
          <p:nvSpPr>
            <p:cNvPr id="10" name="Google Shape;9184;p75">
              <a:extLst>
                <a:ext uri="{FF2B5EF4-FFF2-40B4-BE49-F238E27FC236}">
                  <a16:creationId xmlns:a16="http://schemas.microsoft.com/office/drawing/2014/main" id="{76FD4CAB-372B-480E-A03E-354C27B82547}"/>
                </a:ext>
              </a:extLst>
            </p:cNvPr>
            <p:cNvSpPr/>
            <p:nvPr/>
          </p:nvSpPr>
          <p:spPr>
            <a:xfrm>
              <a:off x="408703" y="2914145"/>
              <a:ext cx="530725"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Funcionalidad</a:t>
              </a:r>
              <a:endParaRPr dirty="0">
                <a:solidFill>
                  <a:schemeClr val="bg2">
                    <a:lumMod val="75000"/>
                  </a:schemeClr>
                </a:solidFill>
              </a:endParaRPr>
            </a:p>
          </p:txBody>
        </p:sp>
        <p:sp>
          <p:nvSpPr>
            <p:cNvPr id="11" name="Google Shape;9182;p75">
              <a:extLst>
                <a:ext uri="{FF2B5EF4-FFF2-40B4-BE49-F238E27FC236}">
                  <a16:creationId xmlns:a16="http://schemas.microsoft.com/office/drawing/2014/main" id="{372899DD-CA24-4E14-A3A6-5161DAE5BAB0}"/>
                </a:ext>
              </a:extLst>
            </p:cNvPr>
            <p:cNvSpPr/>
            <p:nvPr/>
          </p:nvSpPr>
          <p:spPr>
            <a:xfrm>
              <a:off x="3045003" y="2921982"/>
              <a:ext cx="475696"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Portabilidad</a:t>
              </a:r>
              <a:endParaRPr dirty="0">
                <a:solidFill>
                  <a:schemeClr val="bg2">
                    <a:lumMod val="75000"/>
                  </a:schemeClr>
                </a:solidFill>
              </a:endParaRPr>
            </a:p>
          </p:txBody>
        </p:sp>
        <p:sp>
          <p:nvSpPr>
            <p:cNvPr id="12" name="Google Shape;9188;p75">
              <a:extLst>
                <a:ext uri="{FF2B5EF4-FFF2-40B4-BE49-F238E27FC236}">
                  <a16:creationId xmlns:a16="http://schemas.microsoft.com/office/drawing/2014/main" id="{563F5BA7-F213-42EA-9C5C-F4FA57650FBA}"/>
                </a:ext>
              </a:extLst>
            </p:cNvPr>
            <p:cNvSpPr/>
            <p:nvPr/>
          </p:nvSpPr>
          <p:spPr>
            <a:xfrm>
              <a:off x="1955727" y="2914145"/>
              <a:ext cx="415213"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Eficiencia</a:t>
              </a:r>
              <a:endParaRPr dirty="0">
                <a:solidFill>
                  <a:schemeClr val="bg2">
                    <a:lumMod val="75000"/>
                  </a:schemeClr>
                </a:solidFill>
              </a:endParaRPr>
            </a:p>
          </p:txBody>
        </p:sp>
        <p:sp>
          <p:nvSpPr>
            <p:cNvPr id="13" name="Google Shape;9186;p75">
              <a:extLst>
                <a:ext uri="{FF2B5EF4-FFF2-40B4-BE49-F238E27FC236}">
                  <a16:creationId xmlns:a16="http://schemas.microsoft.com/office/drawing/2014/main" id="{F7C24966-B9B9-4AE4-9A2F-EF1B5CBBCB86}"/>
                </a:ext>
              </a:extLst>
            </p:cNvPr>
            <p:cNvSpPr/>
            <p:nvPr/>
          </p:nvSpPr>
          <p:spPr>
            <a:xfrm>
              <a:off x="2452942" y="2921982"/>
              <a:ext cx="549878"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Mantenibilidad</a:t>
              </a:r>
              <a:endParaRPr dirty="0">
                <a:solidFill>
                  <a:schemeClr val="bg2">
                    <a:lumMod val="75000"/>
                  </a:schemeClr>
                </a:solidFill>
              </a:endParaRPr>
            </a:p>
          </p:txBody>
        </p:sp>
        <p:sp>
          <p:nvSpPr>
            <p:cNvPr id="14" name="Google Shape;9178;p75">
              <a:extLst>
                <a:ext uri="{FF2B5EF4-FFF2-40B4-BE49-F238E27FC236}">
                  <a16:creationId xmlns:a16="http://schemas.microsoft.com/office/drawing/2014/main" id="{F5944138-0059-4630-A5DE-BD404BB06A8C}"/>
                </a:ext>
              </a:extLst>
            </p:cNvPr>
            <p:cNvSpPr/>
            <p:nvPr/>
          </p:nvSpPr>
          <p:spPr>
            <a:xfrm>
              <a:off x="1452449" y="2914145"/>
              <a:ext cx="445523"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Usabilidad</a:t>
              </a:r>
              <a:endParaRPr dirty="0">
                <a:solidFill>
                  <a:schemeClr val="bg2">
                    <a:lumMod val="75000"/>
                  </a:schemeClr>
                </a:solidFill>
              </a:endParaRPr>
            </a:p>
          </p:txBody>
        </p:sp>
        <p:sp>
          <p:nvSpPr>
            <p:cNvPr id="15" name="Google Shape;9180;p75">
              <a:extLst>
                <a:ext uri="{FF2B5EF4-FFF2-40B4-BE49-F238E27FC236}">
                  <a16:creationId xmlns:a16="http://schemas.microsoft.com/office/drawing/2014/main" id="{09CD74DB-422A-4246-878C-AEABFB58C751}"/>
                </a:ext>
              </a:extLst>
            </p:cNvPr>
            <p:cNvSpPr/>
            <p:nvPr/>
          </p:nvSpPr>
          <p:spPr>
            <a:xfrm>
              <a:off x="979480" y="2921982"/>
              <a:ext cx="415213"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Fiabilidad</a:t>
              </a:r>
              <a:endParaRPr dirty="0">
                <a:solidFill>
                  <a:schemeClr val="bg2">
                    <a:lumMod val="75000"/>
                  </a:schemeClr>
                </a:solidFill>
              </a:endParaRPr>
            </a:p>
          </p:txBody>
        </p:sp>
        <p:sp>
          <p:nvSpPr>
            <p:cNvPr id="16" name="Google Shape;9177;p75">
              <a:extLst>
                <a:ext uri="{FF2B5EF4-FFF2-40B4-BE49-F238E27FC236}">
                  <a16:creationId xmlns:a16="http://schemas.microsoft.com/office/drawing/2014/main" id="{D411465D-F9E3-4B05-8B01-2AC0BCE4CC9F}"/>
                </a:ext>
              </a:extLst>
            </p:cNvPr>
            <p:cNvSpPr/>
            <p:nvPr/>
          </p:nvSpPr>
          <p:spPr>
            <a:xfrm>
              <a:off x="1349253" y="2492757"/>
              <a:ext cx="1230896"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FFFFFF"/>
                  </a:solidFill>
                </a:rPr>
                <a:t>MODELO DE CALIDAD INTERNA</a:t>
              </a:r>
            </a:p>
          </p:txBody>
        </p:sp>
      </p:grpSp>
      <p:cxnSp>
        <p:nvCxnSpPr>
          <p:cNvPr id="85" name="Google Shape;275;p49">
            <a:extLst>
              <a:ext uri="{FF2B5EF4-FFF2-40B4-BE49-F238E27FC236}">
                <a16:creationId xmlns:a16="http://schemas.microsoft.com/office/drawing/2014/main" id="{1F802001-DDC3-4AE0-ACDD-6AEDE30376E9}"/>
              </a:ext>
            </a:extLst>
          </p:cNvPr>
          <p:cNvCxnSpPr>
            <a:cxnSpLocks/>
          </p:cNvCxnSpPr>
          <p:nvPr/>
        </p:nvCxnSpPr>
        <p:spPr>
          <a:xfrm>
            <a:off x="1072111" y="675222"/>
            <a:ext cx="322366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9138861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036CB8-4483-4671-9693-0C25D837B17F}"/>
              </a:ext>
            </a:extLst>
          </p:cNvPr>
          <p:cNvSpPr>
            <a:spLocks noGrp="1"/>
          </p:cNvSpPr>
          <p:nvPr>
            <p:ph type="title"/>
          </p:nvPr>
        </p:nvSpPr>
        <p:spPr>
          <a:xfrm>
            <a:off x="967075" y="683150"/>
            <a:ext cx="4629300" cy="941400"/>
          </a:xfrm>
        </p:spPr>
        <p:txBody>
          <a:bodyPr/>
          <a:lstStyle/>
          <a:p>
            <a:r>
              <a:rPr lang="es-ES" b="1" spc="50" dirty="0">
                <a:ln w="9525" cmpd="sng">
                  <a:solidFill>
                    <a:schemeClr val="accent1"/>
                  </a:solidFill>
                  <a:prstDash val="solid"/>
                </a:ln>
                <a:solidFill>
                  <a:srgbClr val="70AD47">
                    <a:tint val="1000"/>
                  </a:srgbClr>
                </a:solidFill>
                <a:effectLst>
                  <a:glow rad="38100">
                    <a:schemeClr val="accent1">
                      <a:alpha val="40000"/>
                    </a:schemeClr>
                  </a:glow>
                </a:effectLst>
              </a:rPr>
              <a:t>5</a:t>
            </a:r>
            <a:r>
              <a:rPr lang="es-ES" b="1" dirty="0"/>
              <a:t> Modelo de Calidad</a:t>
            </a:r>
            <a:endParaRPr lang="es-BO" dirty="0"/>
          </a:p>
        </p:txBody>
      </p:sp>
      <p:grpSp>
        <p:nvGrpSpPr>
          <p:cNvPr id="3" name="Google Shape;9175;p75">
            <a:extLst>
              <a:ext uri="{FF2B5EF4-FFF2-40B4-BE49-F238E27FC236}">
                <a16:creationId xmlns:a16="http://schemas.microsoft.com/office/drawing/2014/main" id="{BED92419-0C52-42A7-B8FB-0374AEA85825}"/>
              </a:ext>
            </a:extLst>
          </p:cNvPr>
          <p:cNvGrpSpPr/>
          <p:nvPr/>
        </p:nvGrpSpPr>
        <p:grpSpPr>
          <a:xfrm>
            <a:off x="292817" y="1711378"/>
            <a:ext cx="4519999" cy="1720743"/>
            <a:chOff x="408703" y="2480761"/>
            <a:chExt cx="1659194" cy="561699"/>
          </a:xfrm>
        </p:grpSpPr>
        <p:cxnSp>
          <p:nvCxnSpPr>
            <p:cNvPr id="4" name="Google Shape;9176;p75">
              <a:extLst>
                <a:ext uri="{FF2B5EF4-FFF2-40B4-BE49-F238E27FC236}">
                  <a16:creationId xmlns:a16="http://schemas.microsoft.com/office/drawing/2014/main" id="{7B69823A-2925-4534-9498-63F020D9E272}"/>
                </a:ext>
              </a:extLst>
            </p:cNvPr>
            <p:cNvCxnSpPr>
              <a:cxnSpLocks/>
              <a:stCxn id="16" idx="2"/>
              <a:endCxn id="14" idx="0"/>
            </p:cNvCxnSpPr>
            <p:nvPr/>
          </p:nvCxnSpPr>
          <p:spPr>
            <a:xfrm rot="16200000" flipH="1">
              <a:off x="1323968" y="2477939"/>
              <a:ext cx="263025" cy="609386"/>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5" name="Google Shape;9179;p75">
              <a:extLst>
                <a:ext uri="{FF2B5EF4-FFF2-40B4-BE49-F238E27FC236}">
                  <a16:creationId xmlns:a16="http://schemas.microsoft.com/office/drawing/2014/main" id="{CA392C18-FA53-4E22-8796-C9EC2060665C}"/>
                </a:ext>
              </a:extLst>
            </p:cNvPr>
            <p:cNvCxnSpPr>
              <a:cxnSpLocks/>
              <a:stCxn id="15" idx="0"/>
              <a:endCxn id="16" idx="2"/>
            </p:cNvCxnSpPr>
            <p:nvPr/>
          </p:nvCxnSpPr>
          <p:spPr>
            <a:xfrm rot="16200000" flipV="1">
              <a:off x="1017667" y="2784240"/>
              <a:ext cx="266240" cy="1"/>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7" name="Google Shape;9183;p75">
              <a:extLst>
                <a:ext uri="{FF2B5EF4-FFF2-40B4-BE49-F238E27FC236}">
                  <a16:creationId xmlns:a16="http://schemas.microsoft.com/office/drawing/2014/main" id="{778606A3-F2AD-46CD-BA1E-D4FB97B48E19}"/>
                </a:ext>
              </a:extLst>
            </p:cNvPr>
            <p:cNvCxnSpPr>
              <a:cxnSpLocks/>
              <a:stCxn id="10" idx="0"/>
              <a:endCxn id="16" idx="2"/>
            </p:cNvCxnSpPr>
            <p:nvPr/>
          </p:nvCxnSpPr>
          <p:spPr>
            <a:xfrm rot="5400000" flipH="1" flipV="1">
              <a:off x="765237" y="2528596"/>
              <a:ext cx="263025" cy="508074"/>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sp>
          <p:nvSpPr>
            <p:cNvPr id="10" name="Google Shape;9184;p75">
              <a:extLst>
                <a:ext uri="{FF2B5EF4-FFF2-40B4-BE49-F238E27FC236}">
                  <a16:creationId xmlns:a16="http://schemas.microsoft.com/office/drawing/2014/main" id="{76FD4CAB-372B-480E-A03E-354C27B82547}"/>
                </a:ext>
              </a:extLst>
            </p:cNvPr>
            <p:cNvSpPr/>
            <p:nvPr/>
          </p:nvSpPr>
          <p:spPr>
            <a:xfrm>
              <a:off x="408703" y="2914145"/>
              <a:ext cx="468019"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Adecuación</a:t>
              </a:r>
              <a:endParaRPr dirty="0">
                <a:solidFill>
                  <a:schemeClr val="bg2">
                    <a:lumMod val="75000"/>
                  </a:schemeClr>
                </a:solidFill>
              </a:endParaRPr>
            </a:p>
          </p:txBody>
        </p:sp>
        <p:sp>
          <p:nvSpPr>
            <p:cNvPr id="14" name="Google Shape;9178;p75">
              <a:extLst>
                <a:ext uri="{FF2B5EF4-FFF2-40B4-BE49-F238E27FC236}">
                  <a16:creationId xmlns:a16="http://schemas.microsoft.com/office/drawing/2014/main" id="{F5944138-0059-4630-A5DE-BD404BB06A8C}"/>
                </a:ext>
              </a:extLst>
            </p:cNvPr>
            <p:cNvSpPr/>
            <p:nvPr/>
          </p:nvSpPr>
          <p:spPr>
            <a:xfrm>
              <a:off x="1452449" y="2914145"/>
              <a:ext cx="615448"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Interoperabilidad</a:t>
              </a:r>
              <a:endParaRPr dirty="0">
                <a:solidFill>
                  <a:schemeClr val="bg2">
                    <a:lumMod val="75000"/>
                  </a:schemeClr>
                </a:solidFill>
              </a:endParaRPr>
            </a:p>
          </p:txBody>
        </p:sp>
        <p:sp>
          <p:nvSpPr>
            <p:cNvPr id="15" name="Google Shape;9180;p75">
              <a:extLst>
                <a:ext uri="{FF2B5EF4-FFF2-40B4-BE49-F238E27FC236}">
                  <a16:creationId xmlns:a16="http://schemas.microsoft.com/office/drawing/2014/main" id="{09CD74DB-422A-4246-878C-AEABFB58C751}"/>
                </a:ext>
              </a:extLst>
            </p:cNvPr>
            <p:cNvSpPr/>
            <p:nvPr/>
          </p:nvSpPr>
          <p:spPr>
            <a:xfrm>
              <a:off x="943181" y="2917360"/>
              <a:ext cx="415213"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Exactitud</a:t>
              </a:r>
              <a:endParaRPr dirty="0">
                <a:solidFill>
                  <a:schemeClr val="bg2">
                    <a:lumMod val="75000"/>
                  </a:schemeClr>
                </a:solidFill>
              </a:endParaRPr>
            </a:p>
          </p:txBody>
        </p:sp>
        <p:sp>
          <p:nvSpPr>
            <p:cNvPr id="16" name="Google Shape;9177;p75">
              <a:extLst>
                <a:ext uri="{FF2B5EF4-FFF2-40B4-BE49-F238E27FC236}">
                  <a16:creationId xmlns:a16="http://schemas.microsoft.com/office/drawing/2014/main" id="{D411465D-F9E3-4B05-8B01-2AC0BCE4CC9F}"/>
                </a:ext>
              </a:extLst>
            </p:cNvPr>
            <p:cNvSpPr/>
            <p:nvPr/>
          </p:nvSpPr>
          <p:spPr>
            <a:xfrm>
              <a:off x="725668" y="2480761"/>
              <a:ext cx="850238" cy="170359"/>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FFFFFF"/>
                  </a:solidFill>
                </a:rPr>
                <a:t>MODELO DE CALIDAD EXTERNA</a:t>
              </a:r>
            </a:p>
          </p:txBody>
        </p:sp>
      </p:grpSp>
      <p:grpSp>
        <p:nvGrpSpPr>
          <p:cNvPr id="32" name="Google Shape;9175;p75">
            <a:extLst>
              <a:ext uri="{FF2B5EF4-FFF2-40B4-BE49-F238E27FC236}">
                <a16:creationId xmlns:a16="http://schemas.microsoft.com/office/drawing/2014/main" id="{1BD35021-965A-47F9-95A0-E1D4265FD9F6}"/>
              </a:ext>
            </a:extLst>
          </p:cNvPr>
          <p:cNvGrpSpPr/>
          <p:nvPr/>
        </p:nvGrpSpPr>
        <p:grpSpPr>
          <a:xfrm>
            <a:off x="5069042" y="1711378"/>
            <a:ext cx="3943160" cy="1690053"/>
            <a:chOff x="408703" y="2487564"/>
            <a:chExt cx="1447449" cy="551681"/>
          </a:xfrm>
        </p:grpSpPr>
        <p:cxnSp>
          <p:nvCxnSpPr>
            <p:cNvPr id="33" name="Google Shape;9176;p75">
              <a:extLst>
                <a:ext uri="{FF2B5EF4-FFF2-40B4-BE49-F238E27FC236}">
                  <a16:creationId xmlns:a16="http://schemas.microsoft.com/office/drawing/2014/main" id="{373557C9-A559-4BFF-95F5-7100E5469262}"/>
                </a:ext>
              </a:extLst>
            </p:cNvPr>
            <p:cNvCxnSpPr>
              <a:cxnSpLocks/>
              <a:stCxn id="39" idx="2"/>
              <a:endCxn id="37" idx="0"/>
            </p:cNvCxnSpPr>
            <p:nvPr/>
          </p:nvCxnSpPr>
          <p:spPr>
            <a:xfrm rot="16200000" flipH="1">
              <a:off x="1234902" y="2529687"/>
              <a:ext cx="256222" cy="512694"/>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34" name="Google Shape;9179;p75">
              <a:extLst>
                <a:ext uri="{FF2B5EF4-FFF2-40B4-BE49-F238E27FC236}">
                  <a16:creationId xmlns:a16="http://schemas.microsoft.com/office/drawing/2014/main" id="{8A52FB22-AD2C-4B29-B556-4CE6C8C424AE}"/>
                </a:ext>
              </a:extLst>
            </p:cNvPr>
            <p:cNvCxnSpPr>
              <a:cxnSpLocks/>
              <a:stCxn id="38" idx="0"/>
              <a:endCxn id="39" idx="2"/>
            </p:cNvCxnSpPr>
            <p:nvPr/>
          </p:nvCxnSpPr>
          <p:spPr>
            <a:xfrm rot="16200000" flipV="1">
              <a:off x="980319" y="2784270"/>
              <a:ext cx="252694" cy="1"/>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cxnSp>
          <p:nvCxnSpPr>
            <p:cNvPr id="35" name="Google Shape;9183;p75">
              <a:extLst>
                <a:ext uri="{FF2B5EF4-FFF2-40B4-BE49-F238E27FC236}">
                  <a16:creationId xmlns:a16="http://schemas.microsoft.com/office/drawing/2014/main" id="{72263E5F-0A34-484F-856A-BD17AF6192E9}"/>
                </a:ext>
              </a:extLst>
            </p:cNvPr>
            <p:cNvCxnSpPr>
              <a:cxnSpLocks/>
              <a:stCxn id="36" idx="0"/>
              <a:endCxn id="39" idx="2"/>
            </p:cNvCxnSpPr>
            <p:nvPr/>
          </p:nvCxnSpPr>
          <p:spPr>
            <a:xfrm rot="5400000" flipH="1" flipV="1">
              <a:off x="722209" y="2529688"/>
              <a:ext cx="256222" cy="512692"/>
            </a:xfrm>
            <a:prstGeom prst="bentConnector3">
              <a:avLst>
                <a:gd name="adj1"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cxnSp>
        <p:sp>
          <p:nvSpPr>
            <p:cNvPr id="36" name="Google Shape;9184;p75">
              <a:extLst>
                <a:ext uri="{FF2B5EF4-FFF2-40B4-BE49-F238E27FC236}">
                  <a16:creationId xmlns:a16="http://schemas.microsoft.com/office/drawing/2014/main" id="{DF3CACF5-CB1C-4A0A-8F6E-82C9DDD493A7}"/>
                </a:ext>
              </a:extLst>
            </p:cNvPr>
            <p:cNvSpPr/>
            <p:nvPr/>
          </p:nvSpPr>
          <p:spPr>
            <a:xfrm>
              <a:off x="408703" y="2914145"/>
              <a:ext cx="370541"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Eficacia</a:t>
              </a:r>
              <a:endParaRPr dirty="0">
                <a:solidFill>
                  <a:schemeClr val="bg2">
                    <a:lumMod val="75000"/>
                  </a:schemeClr>
                </a:solidFill>
              </a:endParaRPr>
            </a:p>
          </p:txBody>
        </p:sp>
        <p:sp>
          <p:nvSpPr>
            <p:cNvPr id="37" name="Google Shape;9178;p75">
              <a:extLst>
                <a:ext uri="{FF2B5EF4-FFF2-40B4-BE49-F238E27FC236}">
                  <a16:creationId xmlns:a16="http://schemas.microsoft.com/office/drawing/2014/main" id="{CA2E9776-17A3-4912-99B6-91B4F9578469}"/>
                </a:ext>
              </a:extLst>
            </p:cNvPr>
            <p:cNvSpPr/>
            <p:nvPr/>
          </p:nvSpPr>
          <p:spPr>
            <a:xfrm>
              <a:off x="1382567" y="2914145"/>
              <a:ext cx="473585"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Satisfacción</a:t>
              </a:r>
              <a:endParaRPr dirty="0">
                <a:solidFill>
                  <a:schemeClr val="bg2">
                    <a:lumMod val="75000"/>
                  </a:schemeClr>
                </a:solidFill>
              </a:endParaRPr>
            </a:p>
          </p:txBody>
        </p:sp>
        <p:sp>
          <p:nvSpPr>
            <p:cNvPr id="38" name="Google Shape;9180;p75">
              <a:extLst>
                <a:ext uri="{FF2B5EF4-FFF2-40B4-BE49-F238E27FC236}">
                  <a16:creationId xmlns:a16="http://schemas.microsoft.com/office/drawing/2014/main" id="{B23117CA-56EF-4677-926D-9BFA7C882A93}"/>
                </a:ext>
              </a:extLst>
            </p:cNvPr>
            <p:cNvSpPr/>
            <p:nvPr/>
          </p:nvSpPr>
          <p:spPr>
            <a:xfrm>
              <a:off x="899060" y="2910617"/>
              <a:ext cx="415213" cy="125100"/>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s-ES" dirty="0">
                  <a:solidFill>
                    <a:schemeClr val="bg2">
                      <a:lumMod val="75000"/>
                    </a:schemeClr>
                  </a:solidFill>
                </a:rPr>
                <a:t>Eficiencia</a:t>
              </a:r>
              <a:endParaRPr dirty="0">
                <a:solidFill>
                  <a:schemeClr val="bg2">
                    <a:lumMod val="75000"/>
                  </a:schemeClr>
                </a:solidFill>
              </a:endParaRPr>
            </a:p>
          </p:txBody>
        </p:sp>
        <p:sp>
          <p:nvSpPr>
            <p:cNvPr id="39" name="Google Shape;9177;p75">
              <a:extLst>
                <a:ext uri="{FF2B5EF4-FFF2-40B4-BE49-F238E27FC236}">
                  <a16:creationId xmlns:a16="http://schemas.microsoft.com/office/drawing/2014/main" id="{09194D14-0C10-4B68-97A2-FF7B30EA6036}"/>
                </a:ext>
              </a:extLst>
            </p:cNvPr>
            <p:cNvSpPr/>
            <p:nvPr/>
          </p:nvSpPr>
          <p:spPr>
            <a:xfrm>
              <a:off x="712133" y="2487564"/>
              <a:ext cx="789066" cy="170359"/>
            </a:xfrm>
            <a:prstGeom prst="roundRect">
              <a:avLst>
                <a:gd name="adj" fmla="val 5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FFFFFF"/>
                  </a:solidFill>
                </a:rPr>
                <a:t>MODELO DE CALIDAD DE USO</a:t>
              </a:r>
            </a:p>
          </p:txBody>
        </p:sp>
      </p:grpSp>
      <p:cxnSp>
        <p:nvCxnSpPr>
          <p:cNvPr id="72" name="Google Shape;275;p49">
            <a:extLst>
              <a:ext uri="{FF2B5EF4-FFF2-40B4-BE49-F238E27FC236}">
                <a16:creationId xmlns:a16="http://schemas.microsoft.com/office/drawing/2014/main" id="{D8B72768-D095-43D3-83E2-78183C591871}"/>
              </a:ext>
            </a:extLst>
          </p:cNvPr>
          <p:cNvCxnSpPr>
            <a:cxnSpLocks/>
          </p:cNvCxnSpPr>
          <p:nvPr/>
        </p:nvCxnSpPr>
        <p:spPr>
          <a:xfrm>
            <a:off x="1075950" y="675222"/>
            <a:ext cx="3219825" cy="7928"/>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258728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582</Words>
  <Application>Microsoft Office PowerPoint</Application>
  <PresentationFormat>Presentación en pantalla (16:9)</PresentationFormat>
  <Paragraphs>124</Paragraphs>
  <Slides>19</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Montserrat</vt:lpstr>
      <vt:lpstr>Arial</vt:lpstr>
      <vt:lpstr>Montserrat ExtraBold</vt:lpstr>
      <vt:lpstr>Montserrat ExtraLight</vt:lpstr>
      <vt:lpstr>Futuristic Background by Slidesgo</vt:lpstr>
      <vt:lpstr>CALIDAD DE SOFTWARE</vt:lpstr>
      <vt:lpstr>CONTENIDO</vt:lpstr>
      <vt:lpstr>1 INTRODUCCIÓN</vt:lpstr>
      <vt:lpstr>2 REQUISITOS PARA LA INSTALACION </vt:lpstr>
      <vt:lpstr>3 DIAGRAMAS DE SOFTWARE</vt:lpstr>
      <vt:lpstr>3 DIAGRAMAS DE SOFTWARE</vt:lpstr>
      <vt:lpstr>4 PROPÓSITO    DE LA EVALUACIÓN</vt:lpstr>
      <vt:lpstr>5 Modelo de Calidad</vt:lpstr>
      <vt:lpstr>5 Modelo de Calidad</vt:lpstr>
      <vt:lpstr>6 METRICAS</vt:lpstr>
      <vt:lpstr>6 METRICAS</vt:lpstr>
      <vt:lpstr>6 METRICAS</vt:lpstr>
      <vt:lpstr>7 NIVELES DE PUNTUACIÓN DE LAS MÉTRICAS</vt:lpstr>
      <vt:lpstr>8 COMPARACION DE CRITERIOS DE EVALUACION</vt:lpstr>
      <vt:lpstr>8 COMPARACION DE CRITERIOS DE EVALUACION</vt:lpstr>
      <vt:lpstr>8 COMPARACION DE CRITERIOS DE EVALUACION</vt:lpstr>
      <vt:lpstr>9 CONCLUSIONES</vt:lpstr>
      <vt:lpstr>10 RECOMENDACIONES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 SOFTWARE</dc:title>
  <dc:creator>Alex</dc:creator>
  <cp:lastModifiedBy>Alex</cp:lastModifiedBy>
  <cp:revision>20</cp:revision>
  <dcterms:modified xsi:type="dcterms:W3CDTF">2023-04-12T08:58:37Z</dcterms:modified>
</cp:coreProperties>
</file>